
<file path=[Content_Types].xml><?xml version="1.0" encoding="utf-8"?>
<Types xmlns="http://schemas.openxmlformats.org/package/2006/content-types">
  <Default Extension="png" ContentType="image/png"/>
  <Default Extension="emf" ContentType="image/x-emf"/>
  <Default Extension="jpg&amp;ehk=gQ" ContentType="image/jpeg"/>
  <Default Extension="jpeg" ContentType="image/jpe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49.jp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 id="2147483847" r:id="rId2"/>
  </p:sldMasterIdLst>
  <p:notesMasterIdLst>
    <p:notesMasterId r:id="rId43"/>
  </p:notesMasterIdLst>
  <p:sldIdLst>
    <p:sldId id="259" r:id="rId3"/>
    <p:sldId id="282" r:id="rId4"/>
    <p:sldId id="260" r:id="rId5"/>
    <p:sldId id="258" r:id="rId6"/>
    <p:sldId id="284" r:id="rId7"/>
    <p:sldId id="262" r:id="rId8"/>
    <p:sldId id="286" r:id="rId9"/>
    <p:sldId id="263" r:id="rId10"/>
    <p:sldId id="269" r:id="rId11"/>
    <p:sldId id="268" r:id="rId12"/>
    <p:sldId id="285" r:id="rId13"/>
    <p:sldId id="287" r:id="rId14"/>
    <p:sldId id="289" r:id="rId15"/>
    <p:sldId id="288" r:id="rId16"/>
    <p:sldId id="290" r:id="rId17"/>
    <p:sldId id="306" r:id="rId18"/>
    <p:sldId id="293" r:id="rId19"/>
    <p:sldId id="291" r:id="rId20"/>
    <p:sldId id="292" r:id="rId21"/>
    <p:sldId id="273" r:id="rId22"/>
    <p:sldId id="294" r:id="rId23"/>
    <p:sldId id="295" r:id="rId24"/>
    <p:sldId id="296" r:id="rId25"/>
    <p:sldId id="297" r:id="rId26"/>
    <p:sldId id="298" r:id="rId27"/>
    <p:sldId id="299" r:id="rId28"/>
    <p:sldId id="300" r:id="rId29"/>
    <p:sldId id="302" r:id="rId30"/>
    <p:sldId id="301" r:id="rId31"/>
    <p:sldId id="303" r:id="rId32"/>
    <p:sldId id="304" r:id="rId33"/>
    <p:sldId id="305" r:id="rId34"/>
    <p:sldId id="274" r:id="rId35"/>
    <p:sldId id="307" r:id="rId36"/>
    <p:sldId id="308" r:id="rId37"/>
    <p:sldId id="280" r:id="rId38"/>
    <p:sldId id="281" r:id="rId39"/>
    <p:sldId id="265" r:id="rId40"/>
    <p:sldId id="266" r:id="rId41"/>
    <p:sldId id="267" r:id="rId42"/>
  </p:sldIdLst>
  <p:sldSz cx="9144000" cy="5143500" type="screen16x9"/>
  <p:notesSz cx="7315200" cy="96012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41BA7F-58C7-FC41-BAD6-930912DE8FDE}">
          <p14:sldIdLst>
            <p14:sldId id="259"/>
            <p14:sldId id="282"/>
            <p14:sldId id="260"/>
            <p14:sldId id="258"/>
            <p14:sldId id="284"/>
            <p14:sldId id="262"/>
            <p14:sldId id="286"/>
            <p14:sldId id="263"/>
            <p14:sldId id="269"/>
            <p14:sldId id="268"/>
            <p14:sldId id="285"/>
            <p14:sldId id="287"/>
            <p14:sldId id="289"/>
            <p14:sldId id="288"/>
            <p14:sldId id="290"/>
            <p14:sldId id="306"/>
            <p14:sldId id="293"/>
            <p14:sldId id="291"/>
            <p14:sldId id="292"/>
            <p14:sldId id="273"/>
            <p14:sldId id="294"/>
            <p14:sldId id="295"/>
            <p14:sldId id="296"/>
            <p14:sldId id="297"/>
            <p14:sldId id="298"/>
            <p14:sldId id="299"/>
            <p14:sldId id="300"/>
            <p14:sldId id="302"/>
            <p14:sldId id="301"/>
            <p14:sldId id="303"/>
            <p14:sldId id="304"/>
            <p14:sldId id="305"/>
            <p14:sldId id="274"/>
            <p14:sldId id="307"/>
            <p14:sldId id="308"/>
            <p14:sldId id="280"/>
            <p14:sldId id="281"/>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8" autoAdjust="0"/>
    <p:restoredTop sz="83976" autoAdjust="0"/>
  </p:normalViewPr>
  <p:slideViewPr>
    <p:cSldViewPr snapToGrid="0" snapToObjects="1">
      <p:cViewPr varScale="1">
        <p:scale>
          <a:sx n="97" d="100"/>
          <a:sy n="97" d="100"/>
        </p:scale>
        <p:origin x="208" y="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41DBDD7F-39F0-994B-B822-183990148EFC}" type="datetimeFigureOut">
              <a:rPr lang="en-US" smtClean="0"/>
              <a:t>12-May-2017</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0D24C6CA-46A1-5B48-B1AE-7D6F4B7A3418}" type="slidenum">
              <a:rPr lang="en-US" smtClean="0"/>
              <a:t>‹#›</a:t>
            </a:fld>
            <a:endParaRPr lang="en-US"/>
          </a:p>
        </p:txBody>
      </p:sp>
    </p:spTree>
    <p:extLst>
      <p:ext uri="{BB962C8B-B14F-4D97-AF65-F5344CB8AC3E}">
        <p14:creationId xmlns:p14="http://schemas.microsoft.com/office/powerpoint/2010/main" val="507997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1</a:t>
            </a:fld>
            <a:endParaRPr lang="en-US"/>
          </a:p>
        </p:txBody>
      </p:sp>
    </p:spTree>
    <p:extLst>
      <p:ext uri="{BB962C8B-B14F-4D97-AF65-F5344CB8AC3E}">
        <p14:creationId xmlns:p14="http://schemas.microsoft.com/office/powerpoint/2010/main" val="3101642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in this view where</a:t>
            </a:r>
            <a:r>
              <a:rPr lang="en-US" baseline="0" dirty="0"/>
              <a:t> items can be excluded from being displayed, which we will see in a few slides later.</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23</a:t>
            </a:fld>
            <a:endParaRPr lang="en-US"/>
          </a:p>
        </p:txBody>
      </p:sp>
    </p:spTree>
    <p:extLst>
      <p:ext uri="{BB962C8B-B14F-4D97-AF65-F5344CB8AC3E}">
        <p14:creationId xmlns:p14="http://schemas.microsoft.com/office/powerpoint/2010/main" val="4040568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sorting the flat list view by State will help distinguish between</a:t>
            </a:r>
            <a:r>
              <a:rPr lang="en-US" baseline="0" dirty="0"/>
              <a:t> Idle, Running, and </a:t>
            </a:r>
            <a:r>
              <a:rPr lang="en-US" baseline="0" dirty="0" err="1"/>
              <a:t>RunTop</a:t>
            </a:r>
            <a:r>
              <a:rPr lang="en-US" baseline="0" dirty="0"/>
              <a:t> (top-level) VIs; which can be very useful when looking for VIs that are still running that you thought should not be.  VIs with a State of </a:t>
            </a:r>
            <a:r>
              <a:rPr lang="en-US" baseline="0" dirty="0" err="1"/>
              <a:t>RunTop</a:t>
            </a:r>
            <a:r>
              <a:rPr lang="en-US" baseline="0" dirty="0"/>
              <a:t> can then be aborted!</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24</a:t>
            </a:fld>
            <a:endParaRPr lang="en-US"/>
          </a:p>
        </p:txBody>
      </p:sp>
    </p:spTree>
    <p:extLst>
      <p:ext uri="{BB962C8B-B14F-4D97-AF65-F5344CB8AC3E}">
        <p14:creationId xmlns:p14="http://schemas.microsoft.com/office/powerpoint/2010/main" val="76546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25</a:t>
            </a:fld>
            <a:endParaRPr lang="en-US"/>
          </a:p>
        </p:txBody>
      </p:sp>
    </p:spTree>
    <p:extLst>
      <p:ext uri="{BB962C8B-B14F-4D97-AF65-F5344CB8AC3E}">
        <p14:creationId xmlns:p14="http://schemas.microsoft.com/office/powerpoint/2010/main" val="2941645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26</a:t>
            </a:fld>
            <a:endParaRPr lang="en-US"/>
          </a:p>
        </p:txBody>
      </p:sp>
    </p:spTree>
    <p:extLst>
      <p:ext uri="{BB962C8B-B14F-4D97-AF65-F5344CB8AC3E}">
        <p14:creationId xmlns:p14="http://schemas.microsoft.com/office/powerpoint/2010/main" val="4248841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27</a:t>
            </a:fld>
            <a:endParaRPr lang="en-US"/>
          </a:p>
        </p:txBody>
      </p:sp>
    </p:spTree>
    <p:extLst>
      <p:ext uri="{BB962C8B-B14F-4D97-AF65-F5344CB8AC3E}">
        <p14:creationId xmlns:p14="http://schemas.microsoft.com/office/powerpoint/2010/main" val="156959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28</a:t>
            </a:fld>
            <a:endParaRPr lang="en-US"/>
          </a:p>
        </p:txBody>
      </p:sp>
    </p:spTree>
    <p:extLst>
      <p:ext uri="{BB962C8B-B14F-4D97-AF65-F5344CB8AC3E}">
        <p14:creationId xmlns:p14="http://schemas.microsoft.com/office/powerpoint/2010/main" val="488262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29</a:t>
            </a:fld>
            <a:endParaRPr lang="en-US"/>
          </a:p>
        </p:txBody>
      </p:sp>
    </p:spTree>
    <p:extLst>
      <p:ext uri="{BB962C8B-B14F-4D97-AF65-F5344CB8AC3E}">
        <p14:creationId xmlns:p14="http://schemas.microsoft.com/office/powerpoint/2010/main" val="2070007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30</a:t>
            </a:fld>
            <a:endParaRPr lang="en-US"/>
          </a:p>
        </p:txBody>
      </p:sp>
    </p:spTree>
    <p:extLst>
      <p:ext uri="{BB962C8B-B14F-4D97-AF65-F5344CB8AC3E}">
        <p14:creationId xmlns:p14="http://schemas.microsoft.com/office/powerpoint/2010/main" val="2468332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31</a:t>
            </a:fld>
            <a:endParaRPr lang="en-US"/>
          </a:p>
        </p:txBody>
      </p:sp>
    </p:spTree>
    <p:extLst>
      <p:ext uri="{BB962C8B-B14F-4D97-AF65-F5344CB8AC3E}">
        <p14:creationId xmlns:p14="http://schemas.microsoft.com/office/powerpoint/2010/main" val="3788901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If the pause request is generated from a clone of a reentrant VI, it will pause all clones of that VI</a:t>
            </a: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32</a:t>
            </a:fld>
            <a:endParaRPr lang="en-US"/>
          </a:p>
        </p:txBody>
      </p:sp>
    </p:spTree>
    <p:extLst>
      <p:ext uri="{BB962C8B-B14F-4D97-AF65-F5344CB8AC3E}">
        <p14:creationId xmlns:p14="http://schemas.microsoft.com/office/powerpoint/2010/main" val="2324686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speaker of NIWeek, </a:t>
            </a:r>
            <a:r>
              <a:rPr lang="en-US" baseline="0" dirty="0"/>
              <a:t>begin your session by welcoming attendees.  </a:t>
            </a:r>
          </a:p>
          <a:p>
            <a:endParaRPr lang="en-US" baseline="0" dirty="0"/>
          </a:p>
          <a:p>
            <a:r>
              <a:rPr lang="en-US" baseline="0" dirty="0"/>
              <a:t>Convey these points:</a:t>
            </a:r>
          </a:p>
          <a:p>
            <a:pPr marL="171450" indent="-171450">
              <a:buFont typeface="Arial" panose="020B0604020202020204" pitchFamily="34" charset="0"/>
              <a:buChar char="•"/>
            </a:pPr>
            <a:r>
              <a:rPr lang="en-US" dirty="0"/>
              <a:t>Your time is valuable, thank you for being at NIWeek 2017.</a:t>
            </a:r>
          </a:p>
          <a:p>
            <a:pPr marL="171450" indent="-171450">
              <a:buFont typeface="Arial" panose="020B0604020202020204" pitchFamily="34" charset="0"/>
              <a:buChar char="•"/>
            </a:pPr>
            <a:r>
              <a:rPr lang="en-US" dirty="0"/>
              <a:t>We</a:t>
            </a:r>
            <a:r>
              <a:rPr lang="en-US" baseline="0" dirty="0"/>
              <a:t> aim to make this as valuable as possible, from sharing best practices to helping connect you to fellow engineers and NI experts.</a:t>
            </a:r>
            <a:endParaRPr lang="en-US" dirty="0"/>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a:t>
            </a:fld>
            <a:endParaRPr lang="en-US"/>
          </a:p>
        </p:txBody>
      </p:sp>
    </p:spTree>
    <p:extLst>
      <p:ext uri="{BB962C8B-B14F-4D97-AF65-F5344CB8AC3E}">
        <p14:creationId xmlns:p14="http://schemas.microsoft.com/office/powerpoint/2010/main" val="2260875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33</a:t>
            </a:fld>
            <a:endParaRPr lang="en-US"/>
          </a:p>
        </p:txBody>
      </p:sp>
    </p:spTree>
    <p:extLst>
      <p:ext uri="{BB962C8B-B14F-4D97-AF65-F5344CB8AC3E}">
        <p14:creationId xmlns:p14="http://schemas.microsoft.com/office/powerpoint/2010/main" val="613582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34</a:t>
            </a:fld>
            <a:endParaRPr lang="en-US"/>
          </a:p>
        </p:txBody>
      </p:sp>
    </p:spTree>
    <p:extLst>
      <p:ext uri="{BB962C8B-B14F-4D97-AF65-F5344CB8AC3E}">
        <p14:creationId xmlns:p14="http://schemas.microsoft.com/office/powerpoint/2010/main" val="27088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35</a:t>
            </a:fld>
            <a:endParaRPr lang="en-US"/>
          </a:p>
        </p:txBody>
      </p:sp>
    </p:spTree>
    <p:extLst>
      <p:ext uri="{BB962C8B-B14F-4D97-AF65-F5344CB8AC3E}">
        <p14:creationId xmlns:p14="http://schemas.microsoft.com/office/powerpoint/2010/main" val="135597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37</a:t>
            </a:fld>
            <a:endParaRPr lang="en-US"/>
          </a:p>
        </p:txBody>
      </p:sp>
    </p:spTree>
    <p:extLst>
      <p:ext uri="{BB962C8B-B14F-4D97-AF65-F5344CB8AC3E}">
        <p14:creationId xmlns:p14="http://schemas.microsoft.com/office/powerpoint/2010/main" val="3951926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your</a:t>
            </a:r>
            <a:r>
              <a:rPr lang="en-US" baseline="0" dirty="0"/>
              <a:t> feedback.  Please take one minute to complete the session survey.</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38</a:t>
            </a:fld>
            <a:endParaRPr lang="en-US"/>
          </a:p>
        </p:txBody>
      </p:sp>
    </p:spTree>
    <p:extLst>
      <p:ext uri="{BB962C8B-B14F-4D97-AF65-F5344CB8AC3E}">
        <p14:creationId xmlns:p14="http://schemas.microsoft.com/office/powerpoint/2010/main" val="4184254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39</a:t>
            </a:fld>
            <a:endParaRPr lang="en-US"/>
          </a:p>
        </p:txBody>
      </p:sp>
    </p:spTree>
    <p:extLst>
      <p:ext uri="{BB962C8B-B14F-4D97-AF65-F5344CB8AC3E}">
        <p14:creationId xmlns:p14="http://schemas.microsoft.com/office/powerpoint/2010/main" val="1670622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Convey</a:t>
            </a:r>
            <a:r>
              <a:rPr lang="en-US" baseline="0" dirty="0"/>
              <a:t> these points:</a:t>
            </a:r>
          </a:p>
          <a:p>
            <a:pPr marL="171450" indent="-171450">
              <a:buFont typeface="Arial" panose="020B0604020202020204" pitchFamily="34" charset="0"/>
              <a:buChar char="•"/>
            </a:pPr>
            <a:r>
              <a:rPr lang="en-US" baseline="0" dirty="0"/>
              <a:t>Thank you for attending </a:t>
            </a:r>
            <a:r>
              <a:rPr lang="en-US" baseline="0" dirty="0" err="1"/>
              <a:t>NIWeek</a:t>
            </a:r>
            <a:r>
              <a:rPr lang="en-US" baseline="0" dirty="0"/>
              <a:t> 2017.</a:t>
            </a:r>
          </a:p>
          <a:p>
            <a:pPr marL="171450" indent="-171450">
              <a:buFont typeface="Arial" panose="020B0604020202020204" pitchFamily="34" charset="0"/>
              <a:buChar char="•"/>
            </a:pPr>
            <a:r>
              <a:rPr lang="en-US" baseline="0" dirty="0"/>
              <a:t>There’s many ways to stay connected.</a:t>
            </a:r>
          </a:p>
          <a:p>
            <a:pPr marL="171450" indent="-171450">
              <a:buFont typeface="Arial" panose="020B0604020202020204" pitchFamily="34" charset="0"/>
              <a:buChar char="•"/>
            </a:pPr>
            <a:r>
              <a:rPr lang="en-US" baseline="0" dirty="0"/>
              <a:t>You can download the session materials through the mobile app or at ni.com/</a:t>
            </a:r>
            <a:r>
              <a:rPr lang="en-US" baseline="0" dirty="0" err="1"/>
              <a:t>niweekcommunity</a:t>
            </a:r>
            <a:r>
              <a:rPr lang="en-US" baseline="0" dirty="0"/>
              <a:t>.</a:t>
            </a:r>
          </a:p>
          <a:p>
            <a:pPr marL="171450" indent="-171450">
              <a:buFont typeface="Arial" panose="020B0604020202020204" pitchFamily="34" charset="0"/>
              <a:buChar char="•"/>
            </a:pPr>
            <a:r>
              <a:rPr lang="en-US" baseline="0" dirty="0"/>
              <a:t>If you’re interested, you can reach me at [share your email]</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40</a:t>
            </a:fld>
            <a:endParaRPr lang="en-US"/>
          </a:p>
        </p:txBody>
      </p:sp>
    </p:spTree>
    <p:extLst>
      <p:ext uri="{BB962C8B-B14F-4D97-AF65-F5344CB8AC3E}">
        <p14:creationId xmlns:p14="http://schemas.microsoft.com/office/powerpoint/2010/main" val="256199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the color palette to map the old template</a:t>
            </a:r>
          </a:p>
          <a:p>
            <a:r>
              <a:rPr lang="en-US" dirty="0"/>
              <a:t>Check</a:t>
            </a:r>
            <a:r>
              <a:rPr lang="en-US" baseline="0" dirty="0"/>
              <a:t> text box</a:t>
            </a: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a:t>
            </a:fld>
            <a:endParaRPr lang="en-US"/>
          </a:p>
        </p:txBody>
      </p:sp>
    </p:spTree>
    <p:extLst>
      <p:ext uri="{BB962C8B-B14F-4D97-AF65-F5344CB8AC3E}">
        <p14:creationId xmlns:p14="http://schemas.microsoft.com/office/powerpoint/2010/main" val="1669477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approach is to accelerate productivity, innovation, and discovery through a software-centric platform for developing any system that needs test, measurement, and control.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spending time and energy making technology work gets in the way of focusing on a solution, we know that’s a big problem. So, our goal is to enable engineers to get their job done faster regardless of their application or industry.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5</a:t>
            </a:fld>
            <a:endParaRPr lang="en-US" dirty="0"/>
          </a:p>
        </p:txBody>
      </p:sp>
    </p:spTree>
    <p:extLst>
      <p:ext uri="{BB962C8B-B14F-4D97-AF65-F5344CB8AC3E}">
        <p14:creationId xmlns:p14="http://schemas.microsoft.com/office/powerpoint/2010/main" val="2821544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6</a:t>
            </a:fld>
            <a:endParaRPr lang="en-US"/>
          </a:p>
        </p:txBody>
      </p:sp>
    </p:spTree>
    <p:extLst>
      <p:ext uri="{BB962C8B-B14F-4D97-AF65-F5344CB8AC3E}">
        <p14:creationId xmlns:p14="http://schemas.microsoft.com/office/powerpoint/2010/main" val="128864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Persistence is both a Pro and a Con</a:t>
            </a:r>
          </a:p>
        </p:txBody>
      </p:sp>
      <p:sp>
        <p:nvSpPr>
          <p:cNvPr id="4" name="Slide Number Placeholder 3"/>
          <p:cNvSpPr>
            <a:spLocks noGrp="1"/>
          </p:cNvSpPr>
          <p:nvPr>
            <p:ph type="sldNum" sz="quarter" idx="10"/>
          </p:nvPr>
        </p:nvSpPr>
        <p:spPr/>
        <p:txBody>
          <a:bodyPr/>
          <a:lstStyle/>
          <a:p>
            <a:fld id="{0D24C6CA-46A1-5B48-B1AE-7D6F4B7A3418}" type="slidenum">
              <a:rPr lang="en-US" smtClean="0"/>
              <a:t>7</a:t>
            </a:fld>
            <a:endParaRPr lang="en-US"/>
          </a:p>
        </p:txBody>
      </p:sp>
    </p:spTree>
    <p:extLst>
      <p:ext uri="{BB962C8B-B14F-4D97-AF65-F5344CB8AC3E}">
        <p14:creationId xmlns:p14="http://schemas.microsoft.com/office/powerpoint/2010/main" val="1317008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Retain Wire Values 	</a:t>
            </a:r>
            <a:r>
              <a:rPr lang="en-US" sz="1200" dirty="0"/>
              <a:t>keeps wire values in memory so that a probe placed AFTER running the VI can still view the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Also enables hovering over any wire to glimpse its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Saphir probes are available for free download on the LabVIEW Tools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Variant Probe is available for free download from LAVAg.org</a:t>
            </a:r>
          </a:p>
        </p:txBody>
      </p:sp>
      <p:sp>
        <p:nvSpPr>
          <p:cNvPr id="4" name="Slide Number Placeholder 3"/>
          <p:cNvSpPr>
            <a:spLocks noGrp="1"/>
          </p:cNvSpPr>
          <p:nvPr>
            <p:ph type="sldNum" sz="quarter" idx="10"/>
          </p:nvPr>
        </p:nvSpPr>
        <p:spPr/>
        <p:txBody>
          <a:bodyPr/>
          <a:lstStyle/>
          <a:p>
            <a:fld id="{0D24C6CA-46A1-5B48-B1AE-7D6F4B7A3418}" type="slidenum">
              <a:rPr lang="en-US" smtClean="0"/>
              <a:t>8</a:t>
            </a:fld>
            <a:endParaRPr lang="en-US"/>
          </a:p>
        </p:txBody>
      </p:sp>
    </p:spTree>
    <p:extLst>
      <p:ext uri="{BB962C8B-B14F-4D97-AF65-F5344CB8AC3E}">
        <p14:creationId xmlns:p14="http://schemas.microsoft.com/office/powerpoint/2010/main" val="286193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Probes are commonly called "Watchpoints" in other languages</a:t>
            </a:r>
          </a:p>
          <a:p>
            <a:r>
              <a:rPr lang="en-US" dirty="0"/>
              <a:t>Conditional Probes are commonly called "Watch Variables" in other languages</a:t>
            </a:r>
          </a:p>
          <a:p>
            <a:r>
              <a:rPr lang="en-US" dirty="0"/>
              <a:t>Persistence is both a Pro and a Con</a:t>
            </a:r>
          </a:p>
        </p:txBody>
      </p:sp>
      <p:sp>
        <p:nvSpPr>
          <p:cNvPr id="4" name="Slide Number Placeholder 3"/>
          <p:cNvSpPr>
            <a:spLocks noGrp="1"/>
          </p:cNvSpPr>
          <p:nvPr>
            <p:ph type="sldNum" sz="quarter" idx="10"/>
          </p:nvPr>
        </p:nvSpPr>
        <p:spPr/>
        <p:txBody>
          <a:bodyPr/>
          <a:lstStyle/>
          <a:p>
            <a:fld id="{0D24C6CA-46A1-5B48-B1AE-7D6F4B7A3418}" type="slidenum">
              <a:rPr lang="en-US" smtClean="0"/>
              <a:t>9</a:t>
            </a:fld>
            <a:endParaRPr lang="en-US"/>
          </a:p>
        </p:txBody>
      </p:sp>
    </p:spTree>
    <p:extLst>
      <p:ext uri="{BB962C8B-B14F-4D97-AF65-F5344CB8AC3E}">
        <p14:creationId xmlns:p14="http://schemas.microsoft.com/office/powerpoint/2010/main" val="3466565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Windows debug interface retains information even if LabVIEW crashes!</a:t>
            </a:r>
          </a:p>
        </p:txBody>
      </p:sp>
      <p:sp>
        <p:nvSpPr>
          <p:cNvPr id="4" name="Slide Number Placeholder 3"/>
          <p:cNvSpPr>
            <a:spLocks noGrp="1"/>
          </p:cNvSpPr>
          <p:nvPr>
            <p:ph type="sldNum" sz="quarter" idx="10"/>
          </p:nvPr>
        </p:nvSpPr>
        <p:spPr/>
        <p:txBody>
          <a:bodyPr/>
          <a:lstStyle/>
          <a:p>
            <a:fld id="{0D24C6CA-46A1-5B48-B1AE-7D6F4B7A3418}" type="slidenum">
              <a:rPr lang="en-US" smtClean="0"/>
              <a:t>11</a:t>
            </a:fld>
            <a:endParaRPr lang="en-US"/>
          </a:p>
        </p:txBody>
      </p:sp>
    </p:spTree>
    <p:extLst>
      <p:ext uri="{BB962C8B-B14F-4D97-AF65-F5344CB8AC3E}">
        <p14:creationId xmlns:p14="http://schemas.microsoft.com/office/powerpoint/2010/main" val="3398603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04897" y="2239402"/>
            <a:ext cx="2743200" cy="664697"/>
          </a:xfrm>
          <a:prstGeom prst="rect">
            <a:avLst/>
          </a:prstGeom>
        </p:spPr>
      </p:pic>
    </p:spTree>
    <p:extLst>
      <p:ext uri="{BB962C8B-B14F-4D97-AF65-F5344CB8AC3E}">
        <p14:creationId xmlns:p14="http://schemas.microsoft.com/office/powerpoint/2010/main" val="199749719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454025" y="731520"/>
            <a:ext cx="4041775" cy="3900805"/>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4648199" y="731520"/>
            <a:ext cx="4041775" cy="3900805"/>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68621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5719664" y="-8606"/>
            <a:ext cx="3429000" cy="5152106"/>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622176488"/>
      </p:ext>
    </p:extLst>
  </p:cSld>
  <p:clrMapOvr>
    <a:masterClrMapping/>
  </p:clrMapOvr>
  <p:extLst mod="1">
    <p:ext uri="{DCECCB84-F9BA-43D5-87BE-67443E8EF086}">
      <p15:sldGuideLst xmlns:p15="http://schemas.microsoft.com/office/powerpoint/2012/main">
        <p15:guide id="2" pos="29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14217031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tx2"/>
          </a:solidFill>
          <a:ln>
            <a:noFill/>
          </a:ln>
        </p:spPr>
        <p:txBody>
          <a:bodyPr vert="horz" lIns="0" tIns="45717" rIns="0" bIns="45717" rtlCol="0" anchor="ctr">
            <a:noAutofit/>
          </a:bodyPr>
          <a:lstStyle>
            <a:lvl1pPr marL="182880" indent="-182880" algn="ctr">
              <a:buNone/>
              <a:defRPr lang="en-US" sz="1400"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5719664" y="274320"/>
            <a:ext cx="2979168" cy="4120448"/>
          </a:xfrm>
          <a:solidFill>
            <a:schemeClr val="bg1">
              <a:lumMod val="95000"/>
            </a:schemeClr>
          </a:solidFill>
          <a:ln>
            <a:noFill/>
          </a:ln>
        </p:spPr>
        <p:txBody>
          <a:bodyPr anchor="ctr"/>
          <a:lstStyle>
            <a:lvl1pPr marL="0" indent="0" algn="ctr">
              <a:buNone/>
              <a:defRPr sz="1400"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64610988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445168" y="302313"/>
            <a:ext cx="2983832" cy="4335000"/>
          </a:xfrm>
          <a:solidFill>
            <a:schemeClr val="bg1">
              <a:lumMod val="95000"/>
            </a:schemeClr>
          </a:solidFill>
          <a:ln>
            <a:noFill/>
          </a:ln>
        </p:spPr>
        <p:txBody>
          <a:bodyPr vert="horz" lIns="0" tIns="45717" rIns="0" bIns="45717" rtlCol="0" anchor="ctr">
            <a:noAutofit/>
          </a:bodyPr>
          <a:lstStyle>
            <a:lvl1pPr marL="285750" indent="-285750" algn="ctr">
              <a:buFont typeface="Arial" charset="0"/>
              <a:buNone/>
              <a:defRPr lang="en-US" sz="1400"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121321845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1136"/>
            <a:ext cx="8235949" cy="432068"/>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454024" y="2706624"/>
            <a:ext cx="8235951" cy="1554654"/>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73152"/>
            <a:ext cx="9144000" cy="207010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392863382"/>
      </p:ext>
    </p:extLst>
  </p:cSld>
  <p:clrMapOvr>
    <a:masterClrMapping/>
  </p:clrMapOvr>
  <p:extLst mod="1">
    <p:ext uri="{DCECCB84-F9BA-43D5-87BE-67443E8EF086}">
      <p15:sldGuideLst xmlns:p15="http://schemas.microsoft.com/office/powerpoint/2012/main">
        <p15:guide id="1" orient="horz" pos="1609" userDrawn="1">
          <p15:clr>
            <a:srgbClr val="FBAE40"/>
          </p15:clr>
        </p15:guide>
        <p15:guide id="2" orient="horz" pos="185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9144000" cy="2077988"/>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a:lvl1pPr>
          </a:lstStyle>
          <a:p>
            <a:pPr marL="0" lvl="0" indent="0" algn="ctr"/>
            <a:r>
              <a:rPr lang="en-US" dirty="0"/>
              <a:t>Drag or insert image</a:t>
            </a:r>
          </a:p>
        </p:txBody>
      </p:sp>
      <p:sp>
        <p:nvSpPr>
          <p:cNvPr id="6" name="Rectangle 5"/>
          <p:cNvSpPr/>
          <p:nvPr userDrawn="1"/>
        </p:nvSpPr>
        <p:spPr>
          <a:xfrm>
            <a:off x="0" y="2077989"/>
            <a:ext cx="9144000" cy="306551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5493"/>
            <a:ext cx="8235949" cy="432068"/>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4" y="2710982"/>
            <a:ext cx="8235951" cy="1926332"/>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Tree>
    <p:extLst>
      <p:ext uri="{BB962C8B-B14F-4D97-AF65-F5344CB8AC3E}">
        <p14:creationId xmlns:p14="http://schemas.microsoft.com/office/powerpoint/2010/main" val="6672742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3020292"/>
            <a:ext cx="9144000" cy="2123208"/>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7" name="Picture Placeholder 6"/>
          <p:cNvSpPr>
            <a:spLocks noGrp="1"/>
          </p:cNvSpPr>
          <p:nvPr>
            <p:ph type="pic" sz="quarter" idx="10" hasCustomPrompt="1"/>
          </p:nvPr>
        </p:nvSpPr>
        <p:spPr>
          <a:xfrm>
            <a:off x="0" y="1"/>
            <a:ext cx="9144000" cy="302029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454024" y="3246120"/>
            <a:ext cx="8235951" cy="1274618"/>
          </a:xfrm>
          <a:prstGeom prst="rect">
            <a:avLst/>
          </a:prstGeom>
        </p:spPr>
        <p:txBody>
          <a:bodyPr vert="horz" lIns="0" tIns="45720" rIns="0" bIns="45720" rtlCol="0">
            <a:noAutofit/>
          </a:bodyPr>
          <a:lstStyle>
            <a:lvl1pPr marL="0" indent="0" algn="ctr">
              <a:lnSpc>
                <a:spcPct val="100000"/>
              </a:lnSpc>
              <a:buFont typeface="Arial" charset="0"/>
              <a:buNone/>
              <a:defRPr sz="1400">
                <a:solidFill>
                  <a:schemeClr val="bg1"/>
                </a:solidFill>
              </a:defRPr>
            </a:lvl1pPr>
            <a:lvl2pPr marL="457200" indent="0">
              <a:buFont typeface="Arial" charset="0"/>
              <a:buNone/>
              <a:defRPr>
                <a:solidFill>
                  <a:schemeClr val="bg1">
                    <a:lumMod val="95000"/>
                  </a:schemeClr>
                </a:solidFill>
              </a:defRPr>
            </a:lvl2pPr>
            <a:lvl3pPr marL="914400" indent="0">
              <a:buFont typeface="Arial" charset="0"/>
              <a:buNone/>
              <a:defRPr>
                <a:solidFill>
                  <a:schemeClr val="bg1">
                    <a:lumMod val="95000"/>
                  </a:schemeClr>
                </a:solidFill>
              </a:defRPr>
            </a:lvl3pPr>
            <a:lvl4pPr marL="1371600" indent="0">
              <a:buFont typeface="Arial" charset="0"/>
              <a:buNone/>
              <a:defRPr>
                <a:solidFill>
                  <a:schemeClr val="bg1">
                    <a:lumMod val="95000"/>
                  </a:schemeClr>
                </a:solidFill>
              </a:defRPr>
            </a:lvl4pPr>
            <a:lvl5pPr marL="1828800"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3237300" y="3591329"/>
            <a:ext cx="2781300" cy="250923"/>
          </a:xfrm>
        </p:spPr>
        <p:txBody>
          <a:bodyPr anchor="ctr"/>
          <a:lstStyle>
            <a:lvl1pPr marL="0" marR="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11"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2109242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marR="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98960714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0" y="0"/>
            <a:ext cx="9168739" cy="5158944"/>
          </a:xfrm>
          <a:prstGeom prst="rect">
            <a:avLst/>
          </a:prstGeom>
        </p:spPr>
      </p:pic>
    </p:spTree>
    <p:extLst>
      <p:ext uri="{BB962C8B-B14F-4D97-AF65-F5344CB8AC3E}">
        <p14:creationId xmlns:p14="http://schemas.microsoft.com/office/powerpoint/2010/main" val="2527621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indent="0" algn="ctr">
              <a:buFontTx/>
              <a:buNone/>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126564146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3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478333" y="841038"/>
            <a:ext cx="8165605" cy="3711756"/>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400" b="0" i="0">
                <a:latin typeface="+mn-lt"/>
                <a:cs typeface="Univers LT Std 45 Ligh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33631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External Title Only">
    <p:spTree>
      <p:nvGrpSpPr>
        <p:cNvPr id="1" name=""/>
        <p:cNvGrpSpPr/>
        <p:nvPr/>
      </p:nvGrpSpPr>
      <p:grpSpPr>
        <a:xfrm>
          <a:off x="0" y="0"/>
          <a:ext cx="0" cy="0"/>
          <a:chOff x="0" y="0"/>
          <a:chExt cx="0" cy="0"/>
        </a:xfrm>
      </p:grpSpPr>
      <p:sp>
        <p:nvSpPr>
          <p:cNvPr id="3" name="Title 1"/>
          <p:cNvSpPr txBox="1">
            <a:spLocks/>
          </p:cNvSpPr>
          <p:nvPr userDrawn="1"/>
        </p:nvSpPr>
        <p:spPr>
          <a:xfrm>
            <a:off x="4957763" y="2057012"/>
            <a:ext cx="2700338" cy="611033"/>
          </a:xfrm>
          <a:prstGeom prst="rect">
            <a:avLst/>
          </a:prstGeom>
        </p:spPr>
        <p:txBody>
          <a:bodyPr vert="horz" lIns="0" tIns="45717" rIns="0" bIns="45717" rtlCol="0" anchor="ctr">
            <a:noAutofit/>
          </a:bodyPr>
          <a:lstStyle>
            <a:lvl1pPr algn="l" defTabSz="457174" rtl="0" eaLnBrk="1" latinLnBrk="0" hangingPunct="1">
              <a:spcBef>
                <a:spcPct val="0"/>
              </a:spcBef>
              <a:buNone/>
              <a:defRPr sz="2800" b="0" i="0" kern="1200" spc="-50">
                <a:solidFill>
                  <a:schemeClr val="accent1"/>
                </a:solidFill>
                <a:latin typeface="+mn-lt"/>
                <a:ea typeface="+mj-ea"/>
                <a:cs typeface="Univers LT Std 45 Light"/>
              </a:defRPr>
            </a:lvl1pPr>
          </a:lstStyle>
          <a:p>
            <a:r>
              <a:rPr lang="en-US" dirty="0"/>
              <a:t>Before you go,</a:t>
            </a:r>
          </a:p>
          <a:p>
            <a:r>
              <a:rPr lang="en-US" dirty="0"/>
              <a:t>take the survey.</a:t>
            </a:r>
          </a:p>
        </p:txBody>
      </p:sp>
      <p:pic>
        <p:nvPicPr>
          <p:cNvPr id="4" name="Content Placeholder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0251" y="271463"/>
            <a:ext cx="2424968" cy="4311054"/>
          </a:xfrm>
          <a:prstGeom prst="rect">
            <a:avLst/>
          </a:prstGeom>
        </p:spPr>
      </p:pic>
    </p:spTree>
    <p:extLst>
      <p:ext uri="{BB962C8B-B14F-4D97-AF65-F5344CB8AC3E}">
        <p14:creationId xmlns:p14="http://schemas.microsoft.com/office/powerpoint/2010/main" val="3025070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73936" y="2104486"/>
            <a:ext cx="8170003" cy="723069"/>
          </a:xfrm>
        </p:spPr>
        <p:txBody>
          <a:bodyPr/>
          <a:lstStyle>
            <a:lvl1pPr algn="ctr">
              <a:defRPr>
                <a:solidFill>
                  <a:schemeClr val="bg1"/>
                </a:solidFill>
              </a:defRPr>
            </a:lvl1pPr>
          </a:lstStyle>
          <a:p>
            <a:r>
              <a:rPr lang="en-US"/>
              <a:t>Click to edit Master title style</a:t>
            </a:r>
            <a:endParaRPr lang="en-US" dirty="0"/>
          </a:p>
        </p:txBody>
      </p:sp>
      <p:pic>
        <p:nvPicPr>
          <p:cNvPr id="3" name="Picture 2" descr="21258 NIWeek Presenter PPT_blan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5"/>
          </a:xfrm>
          <a:prstGeom prst="rect">
            <a:avLst/>
          </a:prstGeom>
        </p:spPr>
      </p:pic>
    </p:spTree>
    <p:extLst>
      <p:ext uri="{BB962C8B-B14F-4D97-AF65-F5344CB8AC3E}">
        <p14:creationId xmlns:p14="http://schemas.microsoft.com/office/powerpoint/2010/main" val="8328285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4"/>
          </a:xfrm>
          <a:prstGeom prst="rect">
            <a:avLst/>
          </a:prstGeom>
        </p:spPr>
      </p:pic>
    </p:spTree>
    <p:extLst>
      <p:ext uri="{BB962C8B-B14F-4D97-AF65-F5344CB8AC3E}">
        <p14:creationId xmlns:p14="http://schemas.microsoft.com/office/powerpoint/2010/main" val="902412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External 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964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04897" y="2239402"/>
            <a:ext cx="2743200" cy="664697"/>
          </a:xfrm>
          <a:prstGeom prst="rect">
            <a:avLst/>
          </a:prstGeom>
        </p:spPr>
      </p:pic>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5"/>
            <a:ext cx="8235949" cy="1790700"/>
          </a:xfrm>
        </p:spPr>
        <p:txBody>
          <a:bodyPr anchor="b"/>
          <a:lstStyle>
            <a:lvl1pPr algn="ctr">
              <a:defRPr sz="28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454025" y="2632075"/>
            <a:ext cx="8235950" cy="568325"/>
          </a:xfrm>
        </p:spPr>
        <p:txBody>
          <a:bodyPr/>
          <a:lstStyle>
            <a:lvl1pPr marL="0" marR="0" indent="0" algn="ctr" defTabSz="914400" rtl="0" eaLnBrk="1" fontAlgn="auto" latinLnBrk="0" hangingPunct="1">
              <a:lnSpc>
                <a:spcPts val="1600"/>
              </a:lnSpc>
              <a:spcBef>
                <a:spcPts val="1000"/>
              </a:spcBef>
              <a:spcAft>
                <a:spcPts val="0"/>
              </a:spcAft>
              <a:buClrTx/>
              <a:buSzTx/>
              <a:buFont typeface="Arial"/>
              <a:buNone/>
              <a:tabLst/>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0"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4"/>
            <a:ext cx="8235949" cy="2111375"/>
          </a:xfrm>
        </p:spPr>
        <p:txBody>
          <a:bodyPr anchor="b"/>
          <a:lstStyle>
            <a:lvl1pPr algn="ctr">
              <a:defRPr sz="2800"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Developing and Giving Your Presentation Tips</a:t>
            </a:r>
          </a:p>
        </p:txBody>
      </p:sp>
      <p:sp>
        <p:nvSpPr>
          <p:cNvPr id="7" name="Rectangle 6"/>
          <p:cNvSpPr/>
          <p:nvPr userDrawn="1"/>
        </p:nvSpPr>
        <p:spPr>
          <a:xfrm>
            <a:off x="364836" y="900352"/>
            <a:ext cx="4133273" cy="2246769"/>
          </a:xfrm>
          <a:prstGeom prst="rect">
            <a:avLst/>
          </a:prstGeom>
        </p:spPr>
        <p:txBody>
          <a:bodyPr wrap="square">
            <a:spAutoFit/>
          </a:bodyPr>
          <a:lstStyle/>
          <a:p>
            <a:pPr marL="0" lvl="0" indent="0">
              <a:buNone/>
            </a:pPr>
            <a:r>
              <a:rPr lang="en-US" dirty="0">
                <a:solidFill>
                  <a:srgbClr val="0070C0"/>
                </a:solidFill>
              </a:rPr>
              <a:t>Tips for Developing</a:t>
            </a:r>
            <a:br>
              <a:rPr lang="en-US" dirty="0">
                <a:solidFill>
                  <a:srgbClr val="0070C0"/>
                </a:solidFill>
              </a:rPr>
            </a:br>
            <a:endParaRPr lang="en-US" sz="800" dirty="0">
              <a:solidFill>
                <a:srgbClr val="0070C0"/>
              </a:solidFill>
            </a:endParaRPr>
          </a:p>
          <a:p>
            <a:pPr lvl="0"/>
            <a:r>
              <a:rPr lang="en-US" sz="1600" dirty="0"/>
              <a:t>Follow the “six by six rule” </a:t>
            </a:r>
            <a:br>
              <a:rPr lang="en-US" sz="1600" dirty="0"/>
            </a:br>
            <a:r>
              <a:rPr lang="en-US" sz="1600" dirty="0"/>
              <a:t>(six lines/six words per line)  </a:t>
            </a:r>
          </a:p>
          <a:p>
            <a:pPr lvl="0"/>
            <a:r>
              <a:rPr lang="en-US" sz="1600" dirty="0"/>
              <a:t>Use bullet points</a:t>
            </a:r>
          </a:p>
          <a:p>
            <a:pPr lvl="0"/>
            <a:r>
              <a:rPr lang="en-US" sz="1600" dirty="0"/>
              <a:t>Capitalize the first letter after a bullet point</a:t>
            </a:r>
          </a:p>
          <a:p>
            <a:pPr lvl="0"/>
            <a:r>
              <a:rPr lang="en-US" sz="1600" dirty="0"/>
              <a:t>Do not use end punctuation</a:t>
            </a:r>
          </a:p>
          <a:p>
            <a:pPr lvl="0"/>
            <a:r>
              <a:rPr lang="en-US" sz="1600" dirty="0"/>
              <a:t>Use active voice </a:t>
            </a:r>
          </a:p>
          <a:p>
            <a:endParaRPr lang="en-US" dirty="0"/>
          </a:p>
        </p:txBody>
      </p:sp>
      <p:sp>
        <p:nvSpPr>
          <p:cNvPr id="8" name="Rectangle 7"/>
          <p:cNvSpPr/>
          <p:nvPr userDrawn="1"/>
        </p:nvSpPr>
        <p:spPr>
          <a:xfrm>
            <a:off x="4587298" y="900627"/>
            <a:ext cx="4101090" cy="2954655"/>
          </a:xfrm>
          <a:prstGeom prst="rect">
            <a:avLst/>
          </a:prstGeom>
        </p:spPr>
        <p:txBody>
          <a:bodyPr wrap="square">
            <a:spAutoFit/>
          </a:bodyPr>
          <a:lstStyle/>
          <a:p>
            <a:pPr marL="0" indent="0">
              <a:buFont typeface="Wingdings" charset="2"/>
              <a:buNone/>
            </a:pPr>
            <a:r>
              <a:rPr lang="en-US" dirty="0">
                <a:solidFill>
                  <a:srgbClr val="0070C0"/>
                </a:solidFill>
              </a:rPr>
              <a:t>Tips for Giving Your Presentation</a:t>
            </a:r>
            <a:br>
              <a:rPr lang="en-US" dirty="0">
                <a:solidFill>
                  <a:srgbClr val="0070C0"/>
                </a:solidFill>
              </a:rPr>
            </a:br>
            <a:endParaRPr lang="en-US" sz="800" dirty="0">
              <a:solidFill>
                <a:srgbClr val="0070C0"/>
              </a:solidFill>
            </a:endParaRPr>
          </a:p>
          <a:p>
            <a:r>
              <a:rPr lang="en-US" sz="1600" dirty="0"/>
              <a:t>Help your audience know you</a:t>
            </a:r>
          </a:p>
          <a:p>
            <a:r>
              <a:rPr lang="en-US" sz="1600" dirty="0"/>
              <a:t>Know your audience</a:t>
            </a:r>
          </a:p>
          <a:p>
            <a:r>
              <a:rPr lang="en-US" sz="1600" dirty="0"/>
              <a:t>Know the story</a:t>
            </a:r>
          </a:p>
          <a:p>
            <a:r>
              <a:rPr lang="en-US" sz="1600" dirty="0"/>
              <a:t>Know your story</a:t>
            </a:r>
          </a:p>
          <a:p>
            <a:r>
              <a:rPr lang="en-US" sz="1600" dirty="0"/>
              <a:t>Know your #1 goal</a:t>
            </a:r>
          </a:p>
          <a:p>
            <a:r>
              <a:rPr lang="en-US" sz="1600" dirty="0"/>
              <a:t>Know what you don’t know</a:t>
            </a:r>
          </a:p>
          <a:p>
            <a:r>
              <a:rPr lang="en-US" sz="1600" dirty="0"/>
              <a:t>Know when to tell or show</a:t>
            </a:r>
          </a:p>
          <a:p>
            <a:r>
              <a:rPr lang="en-US" sz="1600" dirty="0"/>
              <a:t>Simple is better</a:t>
            </a:r>
          </a:p>
          <a:p>
            <a:r>
              <a:rPr lang="en-US" sz="1600" dirty="0"/>
              <a:t>Know your timing</a:t>
            </a:r>
          </a:p>
          <a:p>
            <a:r>
              <a:rPr lang="en-US" sz="1600" dirty="0"/>
              <a:t>Suggest what the audience can do next</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0"/>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57175"/>
            <a:ext cx="8229600" cy="827785"/>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078618"/>
            <a:ext cx="8229600" cy="3325107"/>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454025" y="1194319"/>
            <a:ext cx="8229600" cy="320940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1" name="Text Placeholder 6"/>
          <p:cNvSpPr>
            <a:spLocks noGrp="1"/>
          </p:cNvSpPr>
          <p:nvPr>
            <p:ph type="body" sz="quarter" idx="10" hasCustomPrompt="1"/>
          </p:nvPr>
        </p:nvSpPr>
        <p:spPr>
          <a:xfrm>
            <a:off x="454026" y="749995"/>
            <a:ext cx="8229600" cy="274320"/>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62001"/>
            <a:ext cx="8229600" cy="82296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398958"/>
            <a:ext cx="8229600" cy="2998671"/>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 Placeholder 6"/>
          <p:cNvSpPr>
            <a:spLocks noGrp="1"/>
          </p:cNvSpPr>
          <p:nvPr>
            <p:ph type="body" sz="quarter" idx="10" hasCustomPrompt="1"/>
          </p:nvPr>
        </p:nvSpPr>
        <p:spPr>
          <a:xfrm>
            <a:off x="454026" y="1078618"/>
            <a:ext cx="8229600" cy="274320"/>
          </a:xfrm>
        </p:spPr>
        <p:txBody>
          <a:bodyPr anchor="ctr"/>
          <a:lstStyle>
            <a:lvl1pPr marL="0" marR="0" indent="0" algn="l" defTabSz="914400" rtl="0" eaLnBrk="1" fontAlgn="auto" latinLnBrk="0" hangingPunct="1">
              <a:lnSpc>
                <a:spcPct val="90000"/>
              </a:lnSpc>
              <a:spcBef>
                <a:spcPts val="6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454025" y="731520"/>
            <a:ext cx="4041775" cy="3900805"/>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4648199" y="731520"/>
            <a:ext cx="4041775" cy="3900805"/>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5719664" y="-8606"/>
            <a:ext cx="3429000" cy="5152106"/>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2217505"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5424254"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tx2"/>
          </a:solidFill>
          <a:ln>
            <a:noFill/>
          </a:ln>
        </p:spPr>
        <p:txBody>
          <a:bodyPr vert="horz" lIns="0" tIns="45717" rIns="0" bIns="45717" rtlCol="0" anchor="ctr">
            <a:noAutofit/>
          </a:bodyPr>
          <a:lstStyle>
            <a:lvl1pPr marL="182880" indent="-182880" algn="ctr">
              <a:buNone/>
              <a:defRPr lang="en-US" sz="1400"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5344201" y="4804450"/>
            <a:ext cx="1662345"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5719664" y="274320"/>
            <a:ext cx="2979168" cy="4120448"/>
          </a:xfrm>
          <a:solidFill>
            <a:schemeClr val="bg1">
              <a:lumMod val="95000"/>
            </a:schemeClr>
          </a:solidFill>
          <a:ln>
            <a:noFill/>
          </a:ln>
        </p:spPr>
        <p:txBody>
          <a:bodyPr anchor="ctr"/>
          <a:lstStyle>
            <a:lvl1pPr marL="0" indent="0" algn="ctr">
              <a:buNone/>
              <a:defRPr sz="1400"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2217505"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445168" y="302313"/>
            <a:ext cx="2983832" cy="4335000"/>
          </a:xfrm>
          <a:solidFill>
            <a:schemeClr val="bg1">
              <a:lumMod val="95000"/>
            </a:schemeClr>
          </a:solidFill>
          <a:ln>
            <a:noFill/>
          </a:ln>
        </p:spPr>
        <p:txBody>
          <a:bodyPr vert="horz" lIns="0" tIns="45717" rIns="0" bIns="45717" rtlCol="0" anchor="ctr">
            <a:noAutofit/>
          </a:bodyPr>
          <a:lstStyle>
            <a:lvl1pPr marL="285750" indent="-285750" algn="ctr">
              <a:buFont typeface="Arial" charset="0"/>
              <a:buNone/>
              <a:defRPr lang="en-US" sz="1400"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5"/>
            <a:ext cx="8235949" cy="1790700"/>
          </a:xfrm>
        </p:spPr>
        <p:txBody>
          <a:bodyPr anchor="b"/>
          <a:lstStyle>
            <a:lvl1pPr algn="ctr">
              <a:defRPr sz="28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454025" y="2632075"/>
            <a:ext cx="8235950" cy="568325"/>
          </a:xfrm>
        </p:spPr>
        <p:txBody>
          <a:bodyPr/>
          <a:lstStyle>
            <a:lvl1pPr marL="0" marR="0" indent="0" algn="ctr" defTabSz="914400" rtl="0" eaLnBrk="1" fontAlgn="auto" latinLnBrk="0" hangingPunct="1">
              <a:lnSpc>
                <a:spcPts val="1600"/>
              </a:lnSpc>
              <a:spcBef>
                <a:spcPts val="1000"/>
              </a:spcBef>
              <a:spcAft>
                <a:spcPts val="0"/>
              </a:spcAft>
              <a:buClrTx/>
              <a:buSzTx/>
              <a:buFont typeface="Arial"/>
              <a:buNone/>
              <a:tabLst/>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0"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Tree>
    <p:extLst>
      <p:ext uri="{BB962C8B-B14F-4D97-AF65-F5344CB8AC3E}">
        <p14:creationId xmlns:p14="http://schemas.microsoft.com/office/powerpoint/2010/main" val="8131016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1136"/>
            <a:ext cx="8235949" cy="432068"/>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454024" y="2706624"/>
            <a:ext cx="8235951" cy="1554654"/>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73152"/>
            <a:ext cx="9144000" cy="207010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9144000" cy="2077988"/>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a:lvl1pPr>
          </a:lstStyle>
          <a:p>
            <a:pPr marL="0" lvl="0" indent="0" algn="ctr"/>
            <a:r>
              <a:rPr lang="en-US" dirty="0"/>
              <a:t>Drag or insert image</a:t>
            </a:r>
          </a:p>
        </p:txBody>
      </p:sp>
      <p:sp>
        <p:nvSpPr>
          <p:cNvPr id="6" name="Rectangle 5"/>
          <p:cNvSpPr/>
          <p:nvPr userDrawn="1"/>
        </p:nvSpPr>
        <p:spPr>
          <a:xfrm>
            <a:off x="0" y="2077989"/>
            <a:ext cx="9144000" cy="306551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5493"/>
            <a:ext cx="8235949" cy="432068"/>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4" y="2710982"/>
            <a:ext cx="8235951" cy="1926332"/>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8"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3020292"/>
            <a:ext cx="9144000" cy="2123208"/>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7" name="Picture Placeholder 6"/>
          <p:cNvSpPr>
            <a:spLocks noGrp="1"/>
          </p:cNvSpPr>
          <p:nvPr>
            <p:ph type="pic" sz="quarter" idx="10" hasCustomPrompt="1"/>
          </p:nvPr>
        </p:nvSpPr>
        <p:spPr>
          <a:xfrm>
            <a:off x="0" y="1"/>
            <a:ext cx="9144000" cy="302029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454024" y="3246120"/>
            <a:ext cx="8235951" cy="1274618"/>
          </a:xfrm>
          <a:prstGeom prst="rect">
            <a:avLst/>
          </a:prstGeom>
        </p:spPr>
        <p:txBody>
          <a:bodyPr vert="horz" lIns="0" tIns="45720" rIns="0" bIns="45720" rtlCol="0">
            <a:noAutofit/>
          </a:bodyPr>
          <a:lstStyle>
            <a:lvl1pPr marL="0" indent="0" algn="ctr">
              <a:lnSpc>
                <a:spcPct val="100000"/>
              </a:lnSpc>
              <a:buFont typeface="Arial" charset="0"/>
              <a:buNone/>
              <a:defRPr sz="1400">
                <a:solidFill>
                  <a:schemeClr val="bg1"/>
                </a:solidFill>
              </a:defRPr>
            </a:lvl1pPr>
            <a:lvl2pPr marL="457200" indent="0">
              <a:buFont typeface="Arial" charset="0"/>
              <a:buNone/>
              <a:defRPr>
                <a:solidFill>
                  <a:schemeClr val="bg1">
                    <a:lumMod val="95000"/>
                  </a:schemeClr>
                </a:solidFill>
              </a:defRPr>
            </a:lvl2pPr>
            <a:lvl3pPr marL="914400" indent="0">
              <a:buFont typeface="Arial" charset="0"/>
              <a:buNone/>
              <a:defRPr>
                <a:solidFill>
                  <a:schemeClr val="bg1">
                    <a:lumMod val="95000"/>
                  </a:schemeClr>
                </a:solidFill>
              </a:defRPr>
            </a:lvl3pPr>
            <a:lvl4pPr marL="1371600" indent="0">
              <a:buFont typeface="Arial" charset="0"/>
              <a:buNone/>
              <a:defRPr>
                <a:solidFill>
                  <a:schemeClr val="bg1">
                    <a:lumMod val="95000"/>
                  </a:schemeClr>
                </a:solidFill>
              </a:defRPr>
            </a:lvl4pPr>
            <a:lvl5pPr marL="1828800"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3237300" y="3591329"/>
            <a:ext cx="2781300" cy="250923"/>
          </a:xfrm>
        </p:spPr>
        <p:txBody>
          <a:bodyPr anchor="ctr"/>
          <a:lstStyle>
            <a:lvl1pPr marL="0" marR="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11"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marR="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indent="0" algn="ctr">
              <a:buFontTx/>
              <a:buNone/>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4"/>
            <a:ext cx="8235949" cy="2111375"/>
          </a:xfrm>
        </p:spPr>
        <p:txBody>
          <a:bodyPr anchor="b"/>
          <a:lstStyle>
            <a:lvl1pPr algn="ctr">
              <a:defRPr sz="2800"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Tree>
    <p:extLst>
      <p:ext uri="{BB962C8B-B14F-4D97-AF65-F5344CB8AC3E}">
        <p14:creationId xmlns:p14="http://schemas.microsoft.com/office/powerpoint/2010/main" val="27591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0"/>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4182057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57175"/>
            <a:ext cx="8229600" cy="827785"/>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078618"/>
            <a:ext cx="8229600" cy="3325107"/>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828240561"/>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userDrawn="1">
          <p15:clr>
            <a:srgbClr val="FBAE40"/>
          </p15:clr>
        </p15:guide>
        <p15:guide id="4" orient="horz" pos="8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454025" y="1194319"/>
            <a:ext cx="8229600" cy="320940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1" name="Text Placeholder 6"/>
          <p:cNvSpPr>
            <a:spLocks noGrp="1"/>
          </p:cNvSpPr>
          <p:nvPr>
            <p:ph type="body" sz="quarter" idx="10" hasCustomPrompt="1"/>
          </p:nvPr>
        </p:nvSpPr>
        <p:spPr>
          <a:xfrm>
            <a:off x="454026" y="749995"/>
            <a:ext cx="8229600" cy="274320"/>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95433133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62001"/>
            <a:ext cx="8229600" cy="82296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398958"/>
            <a:ext cx="8229600" cy="2998671"/>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 Placeholder 6"/>
          <p:cNvSpPr>
            <a:spLocks noGrp="1"/>
          </p:cNvSpPr>
          <p:nvPr>
            <p:ph type="body" sz="quarter" idx="10" hasCustomPrompt="1"/>
          </p:nvPr>
        </p:nvSpPr>
        <p:spPr>
          <a:xfrm>
            <a:off x="454026" y="1078618"/>
            <a:ext cx="8229600" cy="274320"/>
          </a:xfrm>
        </p:spPr>
        <p:txBody>
          <a:bodyPr anchor="ctr"/>
          <a:lstStyle>
            <a:lvl1pPr marL="0" marR="0" indent="0" algn="l" defTabSz="914400" rtl="0" eaLnBrk="1" fontAlgn="auto" latinLnBrk="0" hangingPunct="1">
              <a:lnSpc>
                <a:spcPct val="90000"/>
              </a:lnSpc>
              <a:spcBef>
                <a:spcPts val="6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3943752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1.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74320"/>
            <a:ext cx="8229600" cy="4572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4025" y="731520"/>
            <a:ext cx="8229600" cy="3672204"/>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4" name="Rectangle 13"/>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latin typeface="+mn-lt"/>
            </a:endParaRPr>
          </a:p>
        </p:txBody>
      </p:sp>
    </p:spTree>
    <p:extLst>
      <p:ext uri="{BB962C8B-B14F-4D97-AF65-F5344CB8AC3E}">
        <p14:creationId xmlns:p14="http://schemas.microsoft.com/office/powerpoint/2010/main" val="746541502"/>
      </p:ext>
    </p:extLst>
  </p:cSld>
  <p:clrMap bg1="lt1" tx1="dk1" bg2="lt2" tx2="dk2" accent1="accent1" accent2="accent2" accent3="accent3" accent4="accent4" accent5="accent5" accent6="accent6" hlink="hlink" folHlink="folHlink"/>
  <p:sldLayoutIdLst>
    <p:sldLayoutId id="2147483726" r:id="rId1"/>
    <p:sldLayoutId id="2147483867" r:id="rId2"/>
    <p:sldLayoutId id="2147483876" r:id="rId3"/>
    <p:sldLayoutId id="2147483727" r:id="rId4"/>
    <p:sldLayoutId id="2147483784" r:id="rId5"/>
    <p:sldLayoutId id="2147483748" r:id="rId6"/>
    <p:sldLayoutId id="2147483729" r:id="rId7"/>
    <p:sldLayoutId id="2147483730" r:id="rId8"/>
    <p:sldLayoutId id="2147483749" r:id="rId9"/>
    <p:sldLayoutId id="2147483736" r:id="rId10"/>
    <p:sldLayoutId id="2147483737" r:id="rId11"/>
    <p:sldLayoutId id="2147483738" r:id="rId12"/>
    <p:sldLayoutId id="2147483845" r:id="rId13"/>
    <p:sldLayoutId id="2147483739" r:id="rId14"/>
    <p:sldLayoutId id="2147483740" r:id="rId15"/>
    <p:sldLayoutId id="2147483743" r:id="rId16"/>
    <p:sldLayoutId id="2147483744" r:id="rId17"/>
    <p:sldLayoutId id="2147483745" r:id="rId18"/>
    <p:sldLayoutId id="2147483746" r:id="rId19"/>
    <p:sldLayoutId id="2147483747" r:id="rId20"/>
    <p:sldLayoutId id="2147483875" r:id="rId21"/>
    <p:sldLayoutId id="2147483871" r:id="rId22"/>
    <p:sldLayoutId id="2147483872" r:id="rId23"/>
    <p:sldLayoutId id="2147483873" r:id="rId24"/>
    <p:sldLayoutId id="2147483874" r:id="rId25"/>
    <p:sldLayoutId id="2147483868" r:id="rId26"/>
  </p:sldLayoutIdLst>
  <p:txStyles>
    <p:title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p:titleStyle>
    <p:body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userDrawn="1">
          <p15:clr>
            <a:srgbClr val="F26B43"/>
          </p15:clr>
        </p15:guide>
        <p15:guide id="5" orient="horz" pos="630" userDrawn="1">
          <p15:clr>
            <a:srgbClr val="F26B43"/>
          </p15:clr>
        </p15:guide>
        <p15:guide id="6" orient="horz" pos="2774">
          <p15:clr>
            <a:srgbClr val="F26B43"/>
          </p15:clr>
        </p15:guide>
        <p15:guide id="7" orient="horz" pos="3118" userDrawn="1">
          <p15:clr>
            <a:srgbClr val="F26B43"/>
          </p15:clr>
        </p15:guide>
        <p15:guide id="8" orient="horz" pos="29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74320"/>
            <a:ext cx="8229600" cy="4572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4025" y="731520"/>
            <a:ext cx="8229600" cy="3672204"/>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4" name="Rectangle 13"/>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latin typeface="+mn-lt"/>
            </a:endParaRPr>
          </a:p>
        </p:txBody>
      </p:sp>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ext uri="{BB962C8B-B14F-4D97-AF65-F5344CB8AC3E}">
        <p14:creationId xmlns:p14="http://schemas.microsoft.com/office/powerpoint/2010/main" val="1622163800"/>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9" r:id="rId10"/>
    <p:sldLayoutId id="2147483858" r:id="rId11"/>
    <p:sldLayoutId id="2147483860" r:id="rId12"/>
    <p:sldLayoutId id="2147483861" r:id="rId13"/>
    <p:sldLayoutId id="2147483862" r:id="rId14"/>
    <p:sldLayoutId id="2147483863" r:id="rId15"/>
    <p:sldLayoutId id="2147483864" r:id="rId16"/>
    <p:sldLayoutId id="2147483865" r:id="rId17"/>
    <p:sldLayoutId id="2147483866" r:id="rId18"/>
  </p:sldLayoutIdLst>
  <p:txStyles>
    <p:title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p:titleStyle>
    <p:body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youtu.be/AgXcyf2Ta_A" TargetMode="Externa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43.tiff"/></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45.tiff"/></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hyperlink" Target="https://lavag.org/files/file/245-labview-task-manager"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48.jpg"/><Relationship Id="rId5" Type="http://schemas.openxmlformats.org/officeDocument/2006/relationships/image" Target="../media/image31.png"/><Relationship Id="rId4" Type="http://schemas.openxmlformats.org/officeDocument/2006/relationships/hyperlink" Target="https://bitbucket.org/lavag/labview-task-manager"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amp;ehk=gQ"/><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30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Often forgotten, overlooked, </a:t>
            </a:r>
            <a:br>
              <a:rPr lang="en-US" dirty="0"/>
            </a:br>
            <a:r>
              <a:rPr lang="en-US" dirty="0"/>
              <a:t>or just plain </a:t>
            </a:r>
            <a:r>
              <a:rPr lang="en-US" dirty="0" err="1"/>
              <a:t>ol</a:t>
            </a:r>
            <a:r>
              <a:rPr lang="en-US" dirty="0"/>
              <a:t>’ “</a:t>
            </a:r>
            <a:r>
              <a:rPr lang="en-US" dirty="0">
                <a:latin typeface="Cambria" panose="02040503050406030204" pitchFamily="18" charset="0"/>
              </a:rPr>
              <a:t>huh, I-never-knew-about-that</a:t>
            </a:r>
            <a:r>
              <a:rPr lang="en-US" dirty="0"/>
              <a:t>”</a:t>
            </a:r>
          </a:p>
        </p:txBody>
      </p:sp>
      <p:sp>
        <p:nvSpPr>
          <p:cNvPr id="4" name="Content Placeholder 2"/>
          <p:cNvSpPr>
            <a:spLocks noGrp="1"/>
          </p:cNvSpPr>
          <p:nvPr>
            <p:ph idx="1"/>
          </p:nvPr>
        </p:nvSpPr>
        <p:spPr>
          <a:xfrm>
            <a:off x="454025" y="1568917"/>
            <a:ext cx="8229600" cy="2916455"/>
          </a:xfrm>
        </p:spPr>
        <p:txBody>
          <a:bodyPr/>
          <a:lstStyle/>
          <a:p>
            <a:r>
              <a:rPr lang="en-US" sz="3200" dirty="0"/>
              <a:t>Suspend when called</a:t>
            </a:r>
          </a:p>
          <a:p>
            <a:pPr lvl="1"/>
            <a:r>
              <a:rPr lang="en-US" sz="2400" dirty="0"/>
              <a:t>Access this from “SubVI Node Setup”</a:t>
            </a:r>
          </a:p>
          <a:p>
            <a:pPr lvl="1"/>
            <a:r>
              <a:rPr lang="en-US" sz="2000" dirty="0"/>
              <a:t>Suspends a </a:t>
            </a:r>
            <a:r>
              <a:rPr lang="en-US" sz="2000" dirty="0" err="1"/>
              <a:t>subVI</a:t>
            </a:r>
            <a:r>
              <a:rPr lang="en-US" sz="2000" dirty="0"/>
              <a:t> when called and waits for user interaction</a:t>
            </a:r>
          </a:p>
          <a:p>
            <a:pPr lvl="2"/>
            <a:r>
              <a:rPr lang="en-US" sz="1800" dirty="0"/>
              <a:t>Allows changes to input values, then re-execute</a:t>
            </a:r>
          </a:p>
          <a:p>
            <a:pPr lvl="2"/>
            <a:r>
              <a:rPr lang="en-US" sz="1800" dirty="0"/>
              <a:t>Allows changing the output, then return to caller</a:t>
            </a:r>
          </a:p>
          <a:p>
            <a:pPr lvl="1"/>
            <a:r>
              <a:rPr lang="en-US" sz="2400" dirty="0"/>
              <a:t>A poor-man’s (yet extremely effective) unit testing</a:t>
            </a:r>
          </a:p>
          <a:p>
            <a:pPr lvl="1"/>
            <a:r>
              <a:rPr lang="en-US" sz="2400" dirty="0"/>
              <a:t>Video Demo: </a:t>
            </a:r>
            <a:r>
              <a:rPr lang="en-US" sz="2400" dirty="0">
                <a:hlinkClick r:id="rId2"/>
              </a:rPr>
              <a:t>https://youtu.be/AgXcyf2Ta_A</a:t>
            </a:r>
            <a:endParaRPr lang="en-US" sz="2400" dirty="0"/>
          </a:p>
        </p:txBody>
      </p:sp>
      <p:pic>
        <p:nvPicPr>
          <p:cNvPr id="3" name="Picture 2"/>
          <p:cNvPicPr>
            <a:picLocks noChangeAspect="1"/>
          </p:cNvPicPr>
          <p:nvPr/>
        </p:nvPicPr>
        <p:blipFill>
          <a:blip r:embed="rId3"/>
          <a:stretch>
            <a:fillRect/>
          </a:stretch>
        </p:blipFill>
        <p:spPr>
          <a:xfrm>
            <a:off x="6493356" y="1097660"/>
            <a:ext cx="2084173" cy="1441010"/>
          </a:xfrm>
          <a:prstGeom prst="rect">
            <a:avLst/>
          </a:prstGeom>
        </p:spPr>
      </p:pic>
      <p:pic>
        <p:nvPicPr>
          <p:cNvPr id="5" name="Picture 4"/>
          <p:cNvPicPr>
            <a:picLocks noChangeAspect="1"/>
          </p:cNvPicPr>
          <p:nvPr/>
        </p:nvPicPr>
        <p:blipFill>
          <a:blip r:embed="rId4"/>
          <a:stretch>
            <a:fillRect/>
          </a:stretch>
        </p:blipFill>
        <p:spPr>
          <a:xfrm>
            <a:off x="6316242" y="2879748"/>
            <a:ext cx="1219201" cy="609601"/>
          </a:xfrm>
          <a:prstGeom prst="rect">
            <a:avLst/>
          </a:prstGeom>
        </p:spPr>
      </p:pic>
    </p:spTree>
    <p:extLst>
      <p:ext uri="{BB962C8B-B14F-4D97-AF65-F5344CB8AC3E}">
        <p14:creationId xmlns:p14="http://schemas.microsoft.com/office/powerpoint/2010/main" val="142133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There are many Free, 3</a:t>
            </a:r>
            <a:r>
              <a:rPr lang="en-US" baseline="30000" dirty="0"/>
              <a:t>rd</a:t>
            </a:r>
            <a:r>
              <a:rPr lang="en-US" dirty="0"/>
              <a:t>-party Debugging Tools</a:t>
            </a:r>
            <a:br>
              <a:rPr lang="en-US" dirty="0"/>
            </a:br>
            <a:r>
              <a:rPr lang="en-US" sz="2200" dirty="0"/>
              <a:t>These two will retain information even if LabVIEW crashes!</a:t>
            </a:r>
          </a:p>
        </p:txBody>
      </p:sp>
      <p:sp>
        <p:nvSpPr>
          <p:cNvPr id="4" name="Content Placeholder 2"/>
          <p:cNvSpPr>
            <a:spLocks noGrp="1"/>
          </p:cNvSpPr>
          <p:nvPr>
            <p:ph idx="1"/>
          </p:nvPr>
        </p:nvSpPr>
        <p:spPr>
          <a:xfrm>
            <a:off x="454025" y="1395923"/>
            <a:ext cx="8229600" cy="2916455"/>
          </a:xfrm>
        </p:spPr>
        <p:txBody>
          <a:bodyPr/>
          <a:lstStyle/>
          <a:p>
            <a:r>
              <a:rPr lang="en-US" sz="2800" dirty="0" err="1"/>
              <a:t>WinDebugLogging</a:t>
            </a:r>
            <a:endParaRPr lang="en-US" sz="2800" dirty="0"/>
          </a:p>
          <a:p>
            <a:pPr lvl="1"/>
            <a:r>
              <a:rPr lang="en-US" sz="2800" dirty="0"/>
              <a:t>Write debug strings to the Windows debug interface</a:t>
            </a:r>
          </a:p>
          <a:p>
            <a:pPr lvl="1"/>
            <a:r>
              <a:rPr lang="en-US" sz="2800" dirty="0"/>
              <a:t>Dr. Damien (</a:t>
            </a:r>
            <a:r>
              <a:rPr lang="en-US" sz="2800" dirty="0" err="1"/>
              <a:t>DFGray</a:t>
            </a:r>
            <a:r>
              <a:rPr lang="en-US" sz="2800" dirty="0"/>
              <a:t>), Nov-2008</a:t>
            </a:r>
          </a:p>
          <a:p>
            <a:pPr lvl="1"/>
            <a:r>
              <a:rPr lang="en-US" sz="2400" dirty="0" err="1"/>
              <a:t>DebugView</a:t>
            </a:r>
            <a:r>
              <a:rPr lang="en-US" sz="2400" dirty="0"/>
              <a:t> (from Sysinternals [Microsoft])</a:t>
            </a:r>
          </a:p>
          <a:p>
            <a:r>
              <a:rPr lang="en-US" sz="2800" dirty="0" err="1"/>
              <a:t>WinDebugLogProbe</a:t>
            </a:r>
            <a:endParaRPr lang="en-US" sz="2800" dirty="0"/>
          </a:p>
          <a:p>
            <a:pPr lvl="1"/>
            <a:r>
              <a:rPr lang="en-US" sz="2400" dirty="0"/>
              <a:t>Tim Vargo</a:t>
            </a:r>
          </a:p>
        </p:txBody>
      </p:sp>
      <p:pic>
        <p:nvPicPr>
          <p:cNvPr id="6" name="Picture 5"/>
          <p:cNvPicPr>
            <a:picLocks noChangeAspect="1"/>
          </p:cNvPicPr>
          <p:nvPr/>
        </p:nvPicPr>
        <p:blipFill>
          <a:blip r:embed="rId3"/>
          <a:stretch>
            <a:fillRect/>
          </a:stretch>
        </p:blipFill>
        <p:spPr>
          <a:xfrm>
            <a:off x="4324865" y="1396006"/>
            <a:ext cx="725959" cy="393228"/>
          </a:xfrm>
          <a:prstGeom prst="rect">
            <a:avLst/>
          </a:prstGeom>
        </p:spPr>
      </p:pic>
      <p:pic>
        <p:nvPicPr>
          <p:cNvPr id="7" name="Picture 6"/>
          <p:cNvPicPr>
            <a:picLocks noChangeAspect="1"/>
          </p:cNvPicPr>
          <p:nvPr/>
        </p:nvPicPr>
        <p:blipFill>
          <a:blip r:embed="rId4"/>
          <a:stretch>
            <a:fillRect/>
          </a:stretch>
        </p:blipFill>
        <p:spPr>
          <a:xfrm>
            <a:off x="6993862" y="2837381"/>
            <a:ext cx="704850" cy="704850"/>
          </a:xfrm>
          <a:prstGeom prst="rect">
            <a:avLst/>
          </a:prstGeom>
        </p:spPr>
      </p:pic>
      <p:pic>
        <p:nvPicPr>
          <p:cNvPr id="9" name="Picture 8"/>
          <p:cNvPicPr>
            <a:picLocks noChangeAspect="1"/>
          </p:cNvPicPr>
          <p:nvPr/>
        </p:nvPicPr>
        <p:blipFill>
          <a:blip r:embed="rId5"/>
          <a:stretch>
            <a:fillRect/>
          </a:stretch>
        </p:blipFill>
        <p:spPr>
          <a:xfrm>
            <a:off x="4345974" y="3698532"/>
            <a:ext cx="704850" cy="704850"/>
          </a:xfrm>
          <a:prstGeom prst="rect">
            <a:avLst/>
          </a:prstGeom>
        </p:spPr>
      </p:pic>
    </p:spTree>
    <p:extLst>
      <p:ext uri="{BB962C8B-B14F-4D97-AF65-F5344CB8AC3E}">
        <p14:creationId xmlns:p14="http://schemas.microsoft.com/office/powerpoint/2010/main" val="101521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Event Inspector</a:t>
            </a:r>
          </a:p>
          <a:p>
            <a:pPr lvl="1"/>
            <a:r>
              <a:rPr lang="en-US" dirty="0"/>
              <a:t>Introduced with LabVIEW 2013, the Event Inspector added an ability to gain new understandings into the inner workings of our event structures</a:t>
            </a:r>
          </a:p>
        </p:txBody>
      </p:sp>
      <p:sp>
        <p:nvSpPr>
          <p:cNvPr id="7" name="Text Placeholder 6"/>
          <p:cNvSpPr>
            <a:spLocks noGrp="1"/>
          </p:cNvSpPr>
          <p:nvPr>
            <p:ph type="body" sz="quarter" idx="10"/>
          </p:nvPr>
        </p:nvSpPr>
        <p:spPr/>
        <p:txBody>
          <a:bodyPr/>
          <a:lstStyle/>
          <a:p>
            <a:r>
              <a:rPr lang="en-US" dirty="0"/>
              <a:t>Built-in to LabVIEW</a:t>
            </a:r>
          </a:p>
        </p:txBody>
      </p:sp>
      <p:pic>
        <p:nvPicPr>
          <p:cNvPr id="4" name="Picture 3"/>
          <p:cNvPicPr>
            <a:picLocks noChangeAspect="1"/>
          </p:cNvPicPr>
          <p:nvPr/>
        </p:nvPicPr>
        <p:blipFill>
          <a:blip r:embed="rId2"/>
          <a:stretch>
            <a:fillRect/>
          </a:stretch>
        </p:blipFill>
        <p:spPr>
          <a:xfrm>
            <a:off x="2546267" y="2341441"/>
            <a:ext cx="4045116" cy="2370185"/>
          </a:xfrm>
          <a:prstGeom prst="rect">
            <a:avLst/>
          </a:prstGeom>
        </p:spPr>
      </p:pic>
    </p:spTree>
    <p:extLst>
      <p:ext uri="{BB962C8B-B14F-4D97-AF65-F5344CB8AC3E}">
        <p14:creationId xmlns:p14="http://schemas.microsoft.com/office/powerpoint/2010/main" val="356659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VI Analyzer</a:t>
            </a:r>
          </a:p>
          <a:p>
            <a:pPr lvl="1"/>
            <a:r>
              <a:rPr lang="en-US" dirty="0"/>
              <a:t>VI Analyzer does its job well, but it intends to perform a static analysis of VIs, not a dynamic analysis of code while running</a:t>
            </a:r>
          </a:p>
        </p:txBody>
      </p:sp>
      <p:sp>
        <p:nvSpPr>
          <p:cNvPr id="7" name="Text Placeholder 6"/>
          <p:cNvSpPr>
            <a:spLocks noGrp="1"/>
          </p:cNvSpPr>
          <p:nvPr>
            <p:ph type="body" sz="quarter" idx="10"/>
          </p:nvPr>
        </p:nvSpPr>
        <p:spPr/>
        <p:txBody>
          <a:bodyPr/>
          <a:lstStyle/>
          <a:p>
            <a:r>
              <a:rPr lang="en-US" dirty="0"/>
              <a:t>Toolkits for extra cost (but worth it, IMHO)</a:t>
            </a:r>
          </a:p>
        </p:txBody>
      </p:sp>
      <p:pic>
        <p:nvPicPr>
          <p:cNvPr id="2" name="Picture 1"/>
          <p:cNvPicPr>
            <a:picLocks noChangeAspect="1"/>
          </p:cNvPicPr>
          <p:nvPr/>
        </p:nvPicPr>
        <p:blipFill>
          <a:blip r:embed="rId2"/>
          <a:stretch>
            <a:fillRect/>
          </a:stretch>
        </p:blipFill>
        <p:spPr>
          <a:xfrm>
            <a:off x="4708176" y="2040396"/>
            <a:ext cx="2388478" cy="3042647"/>
          </a:xfrm>
          <a:prstGeom prst="rect">
            <a:avLst/>
          </a:prstGeom>
        </p:spPr>
      </p:pic>
    </p:spTree>
    <p:extLst>
      <p:ext uri="{BB962C8B-B14F-4D97-AF65-F5344CB8AC3E}">
        <p14:creationId xmlns:p14="http://schemas.microsoft.com/office/powerpoint/2010/main" val="228879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Desktop Execution Trace Toolkit (DETT)</a:t>
            </a:r>
          </a:p>
          <a:p>
            <a:pPr lvl="1"/>
            <a:r>
              <a:rPr lang="en-US" dirty="0"/>
              <a:t>The DETT product is very good at what it was designed to do</a:t>
            </a:r>
          </a:p>
          <a:p>
            <a:pPr lvl="2"/>
            <a:r>
              <a:rPr lang="en-US" dirty="0"/>
              <a:t>dynamic execution traces provide a fantastic wealth of evidence when event timing and/or sequence information is critical</a:t>
            </a:r>
          </a:p>
          <a:p>
            <a:pPr lvl="2"/>
            <a:r>
              <a:rPr lang="en-US" dirty="0"/>
              <a:t>… but they don’t provide non-event related information</a:t>
            </a:r>
          </a:p>
        </p:txBody>
      </p:sp>
      <p:sp>
        <p:nvSpPr>
          <p:cNvPr id="7" name="Text Placeholder 6"/>
          <p:cNvSpPr>
            <a:spLocks noGrp="1"/>
          </p:cNvSpPr>
          <p:nvPr>
            <p:ph type="body" sz="quarter" idx="10"/>
          </p:nvPr>
        </p:nvSpPr>
        <p:spPr/>
        <p:txBody>
          <a:bodyPr/>
          <a:lstStyle/>
          <a:p>
            <a:r>
              <a:rPr lang="en-US" dirty="0"/>
              <a:t>Toolkits for extra cost (but worth it, IMHO)</a:t>
            </a:r>
          </a:p>
        </p:txBody>
      </p:sp>
      <p:pic>
        <p:nvPicPr>
          <p:cNvPr id="2" name="Picture 1"/>
          <p:cNvPicPr>
            <a:picLocks noChangeAspect="1"/>
          </p:cNvPicPr>
          <p:nvPr/>
        </p:nvPicPr>
        <p:blipFill>
          <a:blip r:embed="rId2"/>
          <a:stretch>
            <a:fillRect/>
          </a:stretch>
        </p:blipFill>
        <p:spPr>
          <a:xfrm>
            <a:off x="2505455" y="2926144"/>
            <a:ext cx="4126739" cy="1471486"/>
          </a:xfrm>
          <a:prstGeom prst="rect">
            <a:avLst/>
          </a:prstGeom>
        </p:spPr>
      </p:pic>
      <p:pic>
        <p:nvPicPr>
          <p:cNvPr id="3" name="Picture 2"/>
          <p:cNvPicPr>
            <a:picLocks noChangeAspect="1"/>
          </p:cNvPicPr>
          <p:nvPr/>
        </p:nvPicPr>
        <p:blipFill>
          <a:blip r:embed="rId3"/>
          <a:stretch>
            <a:fillRect/>
          </a:stretch>
        </p:blipFill>
        <p:spPr>
          <a:xfrm flipH="1">
            <a:off x="6952495" y="1415625"/>
            <a:ext cx="541014" cy="502619"/>
          </a:xfrm>
          <a:prstGeom prst="rect">
            <a:avLst/>
          </a:prstGeom>
        </p:spPr>
      </p:pic>
    </p:spTree>
    <p:extLst>
      <p:ext uri="{BB962C8B-B14F-4D97-AF65-F5344CB8AC3E}">
        <p14:creationId xmlns:p14="http://schemas.microsoft.com/office/powerpoint/2010/main" val="279995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impediments to advanced troubleshooting …</a:t>
            </a:r>
          </a:p>
        </p:txBody>
      </p:sp>
      <p:sp>
        <p:nvSpPr>
          <p:cNvPr id="6" name="Content Placeholder 5"/>
          <p:cNvSpPr>
            <a:spLocks noGrp="1"/>
          </p:cNvSpPr>
          <p:nvPr>
            <p:ph idx="1"/>
          </p:nvPr>
        </p:nvSpPr>
        <p:spPr>
          <a:xfrm>
            <a:off x="454025" y="1189896"/>
            <a:ext cx="8229600" cy="3628392"/>
          </a:xfrm>
        </p:spPr>
        <p:txBody>
          <a:bodyPr/>
          <a:lstStyle/>
          <a:p>
            <a:r>
              <a:rPr lang="en-US" sz="2200" dirty="0"/>
              <a:t>All of these built-in tools are extremely useful during troubleshooting of individual VIs or small collections of VIs</a:t>
            </a:r>
          </a:p>
          <a:p>
            <a:pPr lvl="1"/>
            <a:r>
              <a:rPr lang="en-US" sz="2000" dirty="0"/>
              <a:t>particularly when we already know which VIs are the troublesome ones</a:t>
            </a:r>
          </a:p>
          <a:p>
            <a:pPr lvl="1"/>
            <a:r>
              <a:rPr lang="en-US" sz="2000" dirty="0"/>
              <a:t>but the LabVIEW IDE still lacks a debugging tool to provide insights with a "bigger picture" view of an entire project</a:t>
            </a:r>
          </a:p>
        </p:txBody>
      </p:sp>
    </p:spTree>
    <p:extLst>
      <p:ext uri="{BB962C8B-B14F-4D97-AF65-F5344CB8AC3E}">
        <p14:creationId xmlns:p14="http://schemas.microsoft.com/office/powerpoint/2010/main" val="320689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impediments to advanced troubleshooting …</a:t>
            </a:r>
          </a:p>
        </p:txBody>
      </p:sp>
      <p:sp>
        <p:nvSpPr>
          <p:cNvPr id="6" name="Content Placeholder 5"/>
          <p:cNvSpPr>
            <a:spLocks noGrp="1"/>
          </p:cNvSpPr>
          <p:nvPr>
            <p:ph idx="1"/>
          </p:nvPr>
        </p:nvSpPr>
        <p:spPr>
          <a:xfrm>
            <a:off x="454025" y="1189896"/>
            <a:ext cx="8229600" cy="3628392"/>
          </a:xfrm>
        </p:spPr>
        <p:txBody>
          <a:bodyPr/>
          <a:lstStyle/>
          <a:p>
            <a:r>
              <a:rPr lang="en-US" sz="2200" dirty="0"/>
              <a:t>Using only the native troubleshooting tools</a:t>
            </a:r>
          </a:p>
          <a:p>
            <a:pPr lvl="1"/>
            <a:r>
              <a:rPr lang="en-US" sz="2000" dirty="0"/>
              <a:t>reentrant VIs are especially difficult to debug, since each preallocated clone will have its own data space in memory</a:t>
            </a:r>
          </a:p>
          <a:p>
            <a:pPr lvl="1"/>
            <a:r>
              <a:rPr lang="en-US" sz="2000" dirty="0"/>
              <a:t>shared clones can be even more complex, since they share data space</a:t>
            </a:r>
          </a:p>
          <a:p>
            <a:endParaRPr lang="en-US" sz="1200" dirty="0"/>
          </a:p>
          <a:p>
            <a:r>
              <a:rPr lang="en-US" sz="2200" dirty="0"/>
              <a:t>Dynamically launched VIs, even if not reentrant, present their own particular frustrations during a debug session, since the developer is unable to place probes </a:t>
            </a:r>
            <a:r>
              <a:rPr lang="en-US" sz="2200" b="1" dirty="0"/>
              <a:t>BEFORE</a:t>
            </a:r>
            <a:r>
              <a:rPr lang="en-US" sz="2200" dirty="0"/>
              <a:t> executing the code.</a:t>
            </a:r>
          </a:p>
        </p:txBody>
      </p:sp>
    </p:spTree>
    <p:extLst>
      <p:ext uri="{BB962C8B-B14F-4D97-AF65-F5344CB8AC3E}">
        <p14:creationId xmlns:p14="http://schemas.microsoft.com/office/powerpoint/2010/main" val="309078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 LabVIEW enthusiasts, we all love visuals</a:t>
            </a:r>
          </a:p>
        </p:txBody>
      </p:sp>
      <p:sp>
        <p:nvSpPr>
          <p:cNvPr id="8" name="Text Placeholder 6"/>
          <p:cNvSpPr txBox="1">
            <a:spLocks/>
          </p:cNvSpPr>
          <p:nvPr/>
        </p:nvSpPr>
        <p:spPr>
          <a:xfrm>
            <a:off x="454025" y="717538"/>
            <a:ext cx="8229600" cy="332887"/>
          </a:xfrm>
          <a:prstGeom prst="rect">
            <a:avLst/>
          </a:prstGeom>
        </p:spPr>
        <p:txBody>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 but </a:t>
            </a:r>
            <a:r>
              <a:rPr lang="en-US" b="1" dirty="0"/>
              <a:t>THESE</a:t>
            </a:r>
            <a:r>
              <a:rPr lang="en-US" dirty="0"/>
              <a:t> visuals make our faces cringe, and our sphincters tighten</a:t>
            </a:r>
          </a:p>
        </p:txBody>
      </p:sp>
      <p:pic>
        <p:nvPicPr>
          <p:cNvPr id="9" name="Picture 8"/>
          <p:cNvPicPr>
            <a:picLocks noChangeAspect="1"/>
          </p:cNvPicPr>
          <p:nvPr/>
        </p:nvPicPr>
        <p:blipFill>
          <a:blip r:embed="rId2"/>
          <a:stretch>
            <a:fillRect/>
          </a:stretch>
        </p:blipFill>
        <p:spPr>
          <a:xfrm>
            <a:off x="1261310" y="1835718"/>
            <a:ext cx="1905000" cy="971550"/>
          </a:xfrm>
          <a:prstGeom prst="rect">
            <a:avLst/>
          </a:prstGeom>
        </p:spPr>
      </p:pic>
      <p:sp>
        <p:nvSpPr>
          <p:cNvPr id="10" name="TextBox 9"/>
          <p:cNvSpPr txBox="1"/>
          <p:nvPr/>
        </p:nvSpPr>
        <p:spPr>
          <a:xfrm>
            <a:off x="1005840" y="2807268"/>
            <a:ext cx="3505200" cy="338554"/>
          </a:xfrm>
          <a:prstGeom prst="rect">
            <a:avLst/>
          </a:prstGeom>
          <a:noFill/>
        </p:spPr>
        <p:txBody>
          <a:bodyPr wrap="square" lIns="0" rIns="0" rtlCol="0">
            <a:spAutoFit/>
          </a:bodyPr>
          <a:lstStyle/>
          <a:p>
            <a:r>
              <a:rPr lang="en-US" sz="1600" b="1" dirty="0"/>
              <a:t>WHAT?!</a:t>
            </a:r>
            <a:r>
              <a:rPr lang="en-US" sz="1600" dirty="0"/>
              <a:t>  There are still VIs running?!</a:t>
            </a:r>
          </a:p>
        </p:txBody>
      </p:sp>
    </p:spTree>
    <p:extLst>
      <p:ext uri="{BB962C8B-B14F-4D97-AF65-F5344CB8AC3E}">
        <p14:creationId xmlns:p14="http://schemas.microsoft.com/office/powerpoint/2010/main" val="417232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What to do when debugging becomes too complex ???</a:t>
            </a:r>
          </a:p>
        </p:txBody>
      </p:sp>
      <p:sp>
        <p:nvSpPr>
          <p:cNvPr id="6" name="Content Placeholder 5"/>
          <p:cNvSpPr>
            <a:spLocks noGrp="1"/>
          </p:cNvSpPr>
          <p:nvPr>
            <p:ph idx="1"/>
          </p:nvPr>
        </p:nvSpPr>
        <p:spPr>
          <a:xfrm>
            <a:off x="454025" y="1084097"/>
            <a:ext cx="8229600" cy="3628392"/>
          </a:xfrm>
        </p:spPr>
        <p:txBody>
          <a:bodyPr/>
          <a:lstStyle/>
          <a:p>
            <a:r>
              <a:rPr lang="en-US" dirty="0"/>
              <a:t>How to defeat these shortcomings, and many other debugging related challenges …</a:t>
            </a:r>
          </a:p>
          <a:p>
            <a:pPr lvl="1"/>
            <a:r>
              <a:rPr lang="en-US" dirty="0"/>
              <a:t>have long been the topics of many user community discussions</a:t>
            </a:r>
          </a:p>
          <a:p>
            <a:pPr lvl="1"/>
            <a:r>
              <a:rPr lang="en-US" dirty="0"/>
              <a:t>several ad-hoc solutions and processes, although usually quite limited in scope, have been developed over the years by the user community</a:t>
            </a:r>
          </a:p>
          <a:p>
            <a:pPr lvl="1"/>
            <a:r>
              <a:rPr lang="en-US" dirty="0"/>
              <a:t>but they lack the coherence of a unified tool</a:t>
            </a:r>
          </a:p>
          <a:p>
            <a:pPr marL="274320" lvl="1" indent="0">
              <a:buNone/>
            </a:pPr>
            <a:endParaRPr lang="en-US" dirty="0"/>
          </a:p>
          <a:p>
            <a:r>
              <a:rPr lang="en-US" sz="2800" b="1" dirty="0">
                <a:solidFill>
                  <a:srgbClr val="0070C0"/>
                </a:solidFill>
              </a:rPr>
              <a:t>Introducing the </a:t>
            </a:r>
          </a:p>
        </p:txBody>
      </p:sp>
      <p:pic>
        <p:nvPicPr>
          <p:cNvPr id="3" name="Picture 2"/>
          <p:cNvPicPr>
            <a:picLocks noChangeAspect="1"/>
          </p:cNvPicPr>
          <p:nvPr/>
        </p:nvPicPr>
        <p:blipFill>
          <a:blip r:embed="rId2"/>
          <a:stretch>
            <a:fillRect/>
          </a:stretch>
        </p:blipFill>
        <p:spPr>
          <a:xfrm>
            <a:off x="3387616" y="2951823"/>
            <a:ext cx="3642486" cy="1759444"/>
          </a:xfrm>
          <a:prstGeom prst="rect">
            <a:avLst/>
          </a:prstGeom>
        </p:spPr>
      </p:pic>
    </p:spTree>
    <p:extLst>
      <p:ext uri="{BB962C8B-B14F-4D97-AF65-F5344CB8AC3E}">
        <p14:creationId xmlns:p14="http://schemas.microsoft.com/office/powerpoint/2010/main" val="359626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i="1" dirty="0"/>
              <a:t>LabVIEW Task Manager</a:t>
            </a:r>
          </a:p>
        </p:txBody>
      </p:sp>
      <p:sp>
        <p:nvSpPr>
          <p:cNvPr id="6" name="Content Placeholder 5"/>
          <p:cNvSpPr>
            <a:spLocks noGrp="1"/>
          </p:cNvSpPr>
          <p:nvPr>
            <p:ph idx="1"/>
          </p:nvPr>
        </p:nvSpPr>
        <p:spPr>
          <a:xfrm>
            <a:off x="454026" y="1926968"/>
            <a:ext cx="8229600" cy="2236953"/>
          </a:xfrm>
        </p:spPr>
        <p:txBody>
          <a:bodyPr/>
          <a:lstStyle/>
          <a:p>
            <a:r>
              <a:rPr lang="en-US" dirty="0"/>
              <a:t>Providing a dynamic &amp; big-picture view of all VIs currently in memory</a:t>
            </a:r>
          </a:p>
          <a:p>
            <a:pPr lvl="1"/>
            <a:r>
              <a:rPr lang="en-US" dirty="0"/>
              <a:t>by delivering new comprehensions into your running code</a:t>
            </a:r>
          </a:p>
          <a:p>
            <a:r>
              <a:rPr lang="en-US" dirty="0"/>
              <a:t>Conquering those difficulties concerning reentrancy, clones, dynamic launching, finding &amp; aborting hung VIs, and other sticky complications</a:t>
            </a:r>
          </a:p>
          <a:p>
            <a:pPr lvl="1"/>
            <a:r>
              <a:rPr lang="en-US" dirty="0"/>
              <a:t>by enabling interaction with individual or groups of VIs in many various ways, providing significant benefits while troubleshooting</a:t>
            </a:r>
          </a:p>
          <a:p>
            <a:pPr marL="0" indent="0">
              <a:buNone/>
            </a:pPr>
            <a:endParaRPr lang="en-US" dirty="0"/>
          </a:p>
        </p:txBody>
      </p:sp>
      <p:sp>
        <p:nvSpPr>
          <p:cNvPr id="7" name="Text Placeholder 6"/>
          <p:cNvSpPr>
            <a:spLocks noGrp="1"/>
          </p:cNvSpPr>
          <p:nvPr>
            <p:ph type="body" sz="quarter" idx="10"/>
          </p:nvPr>
        </p:nvSpPr>
        <p:spPr>
          <a:xfrm>
            <a:off x="454027" y="1463043"/>
            <a:ext cx="8229600" cy="264343"/>
          </a:xfrm>
        </p:spPr>
        <p:txBody>
          <a:bodyPr/>
          <a:lstStyle/>
          <a:p>
            <a:r>
              <a:rPr lang="en-US" sz="1700" b="1" dirty="0">
                <a:solidFill>
                  <a:schemeClr val="bg2">
                    <a:lumMod val="25000"/>
                  </a:schemeClr>
                </a:solidFill>
              </a:rPr>
              <a:t>The </a:t>
            </a:r>
            <a:r>
              <a:rPr lang="en-US" sz="1700" b="1" i="1" dirty="0">
                <a:solidFill>
                  <a:schemeClr val="bg2">
                    <a:lumMod val="25000"/>
                  </a:schemeClr>
                </a:solidFill>
              </a:rPr>
              <a:t>LabVIEW Task Manager</a:t>
            </a:r>
            <a:r>
              <a:rPr lang="en-US" sz="1700" b="1" dirty="0">
                <a:solidFill>
                  <a:schemeClr val="bg2">
                    <a:lumMod val="25000"/>
                  </a:schemeClr>
                </a:solidFill>
              </a:rPr>
              <a:t> seeks to be that missing unified debugging tool</a:t>
            </a:r>
          </a:p>
        </p:txBody>
      </p:sp>
      <p:pic>
        <p:nvPicPr>
          <p:cNvPr id="3" name="Picture 2"/>
          <p:cNvPicPr>
            <a:picLocks noChangeAspect="1"/>
          </p:cNvPicPr>
          <p:nvPr/>
        </p:nvPicPr>
        <p:blipFill>
          <a:blip r:embed="rId2"/>
          <a:stretch>
            <a:fillRect/>
          </a:stretch>
        </p:blipFill>
        <p:spPr>
          <a:xfrm>
            <a:off x="7866863" y="262001"/>
            <a:ext cx="816763" cy="816763"/>
          </a:xfrm>
          <a:prstGeom prst="rect">
            <a:avLst/>
          </a:prstGeom>
        </p:spPr>
      </p:pic>
    </p:spTree>
    <p:extLst>
      <p:ext uri="{BB962C8B-B14F-4D97-AF65-F5344CB8AC3E}">
        <p14:creationId xmlns:p14="http://schemas.microsoft.com/office/powerpoint/2010/main" val="235254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2611" y="2124075"/>
            <a:ext cx="4647364" cy="2513238"/>
          </a:xfrm>
        </p:spPr>
        <p:txBody>
          <a:bodyPr/>
          <a:lstStyle/>
          <a:p>
            <a:pPr marL="0" indent="0">
              <a:buNone/>
            </a:pPr>
            <a:r>
              <a:rPr lang="en-US" sz="2000" dirty="0">
                <a:solidFill>
                  <a:srgbClr val="0070C0"/>
                </a:solidFill>
              </a:rPr>
              <a:t>Thank you for attending NIWeek 2017.</a:t>
            </a:r>
          </a:p>
        </p:txBody>
      </p:sp>
      <p:pic>
        <p:nvPicPr>
          <p:cNvPr id="5" name="Picture Placeholder 4"/>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4824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Application Instance</a:t>
            </a:r>
            <a:endParaRPr lang="en-US" dirty="0"/>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The </a:t>
            </a:r>
            <a:r>
              <a:rPr lang="en-US" i="1" dirty="0">
                <a:latin typeface="Calibri" panose="020F0502020204030204" pitchFamily="34" charset="0"/>
                <a:ea typeface="Calibri" panose="020F0502020204030204" pitchFamily="34" charset="0"/>
                <a:cs typeface="Times New Roman" panose="02020603050405020304" pitchFamily="18" charset="0"/>
              </a:rPr>
              <a:t>LabVIEW Task Manager (LVTM) </a:t>
            </a:r>
            <a:r>
              <a:rPr lang="en-US" dirty="0">
                <a:latin typeface="Calibri" panose="020F0502020204030204" pitchFamily="34" charset="0"/>
                <a:ea typeface="Calibri" panose="020F0502020204030204" pitchFamily="34" charset="0"/>
                <a:cs typeface="Times New Roman" panose="02020603050405020304" pitchFamily="18" charset="0"/>
              </a:rPr>
              <a:t>detects all open LabVIEW application instances, but discovers and displays VIs for only the selected instance</a:t>
            </a:r>
            <a:endParaRPr lang="en-US" dirty="0"/>
          </a:p>
        </p:txBody>
      </p:sp>
      <p:pic>
        <p:nvPicPr>
          <p:cNvPr id="10" name="Picture 9"/>
          <p:cNvPicPr>
            <a:picLocks noChangeAspect="1"/>
          </p:cNvPicPr>
          <p:nvPr/>
        </p:nvPicPr>
        <p:blipFill>
          <a:blip r:embed="rId2"/>
          <a:stretch>
            <a:fillRect/>
          </a:stretch>
        </p:blipFill>
        <p:spPr>
          <a:xfrm>
            <a:off x="1155032" y="886642"/>
            <a:ext cx="7017358" cy="2511076"/>
          </a:xfrm>
          <a:prstGeom prst="rect">
            <a:avLst/>
          </a:prstGeom>
        </p:spPr>
      </p:pic>
    </p:spTree>
    <p:extLst>
      <p:ext uri="{BB962C8B-B14F-4D97-AF65-F5344CB8AC3E}">
        <p14:creationId xmlns:p14="http://schemas.microsoft.com/office/powerpoint/2010/main" val="135113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The View menu provides options to set an update speed for refreshing the view and a few view options</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2"/>
          <a:srcRect b="6885"/>
          <a:stretch/>
        </p:blipFill>
        <p:spPr bwMode="auto">
          <a:xfrm>
            <a:off x="1166221" y="852333"/>
            <a:ext cx="3928205" cy="22110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002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View&gt;&gt;Group By Library</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Group By Library </a:t>
            </a:r>
            <a:r>
              <a:rPr lang="en-US" dirty="0"/>
              <a:t>displays all VIs in the selected application instance grouped by the library they belong to.  All VIs that are not part of any library are shown under &lt;no parent library&gt;.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2"/>
          <a:srcRect l="-1" r="54236" b="45913"/>
          <a:stretch/>
        </p:blipFill>
        <p:spPr>
          <a:xfrm>
            <a:off x="1164543" y="839972"/>
            <a:ext cx="5491438" cy="2670971"/>
          </a:xfrm>
          <a:prstGeom prst="rect">
            <a:avLst/>
          </a:prstGeom>
        </p:spPr>
      </p:pic>
    </p:spTree>
    <p:extLst>
      <p:ext uri="{BB962C8B-B14F-4D97-AF65-F5344CB8AC3E}">
        <p14:creationId xmlns:p14="http://schemas.microsoft.com/office/powerpoint/2010/main" val="282619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View&gt;&gt;Group By Folder</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Group By Folder</a:t>
            </a:r>
            <a:r>
              <a:rPr lang="en-US" dirty="0"/>
              <a:t> displays all VIs in the selected application instance with their folder hierarchy on disk.  This view makes it easy to see where all the project dependencies live on disk.</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srcRect r="54195" b="41091"/>
          <a:stretch/>
        </p:blipFill>
        <p:spPr>
          <a:xfrm>
            <a:off x="1164543" y="844231"/>
            <a:ext cx="5108666" cy="2700491"/>
          </a:xfrm>
          <a:prstGeom prst="rect">
            <a:avLst/>
          </a:prstGeom>
        </p:spPr>
      </p:pic>
    </p:spTree>
    <p:extLst>
      <p:ext uri="{BB962C8B-B14F-4D97-AF65-F5344CB8AC3E}">
        <p14:creationId xmlns:p14="http://schemas.microsoft.com/office/powerpoint/2010/main" val="172642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View&gt;&gt;Flat List</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Flat List </a:t>
            </a:r>
            <a:r>
              <a:rPr lang="en-US" dirty="0"/>
              <a:t>displays all VIs in the selected application instance as a list.  This view can help sorting the view by different properties of the VIs, by clicking on the column headers.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3"/>
          <a:srcRect r="53657" b="40451"/>
          <a:stretch/>
        </p:blipFill>
        <p:spPr>
          <a:xfrm>
            <a:off x="1164542" y="844231"/>
            <a:ext cx="5129932" cy="2709286"/>
          </a:xfrm>
          <a:prstGeom prst="rect">
            <a:avLst/>
          </a:prstGeom>
        </p:spPr>
      </p:pic>
    </p:spTree>
    <p:extLst>
      <p:ext uri="{BB962C8B-B14F-4D97-AF65-F5344CB8AC3E}">
        <p14:creationId xmlns:p14="http://schemas.microsoft.com/office/powerpoint/2010/main" val="3252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a:t>
            </a:r>
          </a:p>
        </p:txBody>
      </p:sp>
      <p:sp>
        <p:nvSpPr>
          <p:cNvPr id="6" name="Content Placeholder 5"/>
          <p:cNvSpPr>
            <a:spLocks noGrp="1"/>
          </p:cNvSpPr>
          <p:nvPr>
            <p:ph sz="half" idx="1"/>
          </p:nvPr>
        </p:nvSpPr>
        <p:spPr>
          <a:xfrm>
            <a:off x="454025" y="731520"/>
            <a:ext cx="8229600" cy="3900805"/>
          </a:xfrm>
        </p:spPr>
        <p:txBody>
          <a:bodyPr/>
          <a:lstStyle/>
          <a:p>
            <a:pPr marL="0" indent="0">
              <a:buNone/>
            </a:pPr>
            <a:r>
              <a:rPr lang="en-US" sz="2400" dirty="0"/>
              <a:t>The Filters menu items provide several settings for </a:t>
            </a:r>
            <a:br>
              <a:rPr lang="en-US" sz="2400" dirty="0"/>
            </a:br>
            <a:r>
              <a:rPr lang="en-US" sz="2400" u="sng" dirty="0"/>
              <a:t>filtering out</a:t>
            </a:r>
            <a:r>
              <a:rPr lang="en-US" sz="2400" dirty="0"/>
              <a:t> items from view</a:t>
            </a:r>
          </a:p>
          <a:p>
            <a:pPr marL="0" indent="0">
              <a:buNone/>
            </a:pPr>
            <a:endParaRPr lang="en-US" sz="2400" dirty="0"/>
          </a:p>
          <a:p>
            <a:pPr lvl="1"/>
            <a:r>
              <a:rPr lang="en-US" sz="1800" dirty="0"/>
              <a:t>Filtering out VIs that you don’t currently care about can tremendously improve performance of the LVTM</a:t>
            </a:r>
          </a:p>
          <a:p>
            <a:pPr lvl="2"/>
            <a:r>
              <a:rPr lang="en-US" sz="1600" dirty="0"/>
              <a:t>Certain dynamic properties of all VIs are occasionally checked and updated.  The more VIs that need to be checked, the more resources are tied up, and the longer each update cycle takes.</a:t>
            </a:r>
          </a:p>
          <a:p>
            <a:pPr lvl="1"/>
            <a:r>
              <a:rPr lang="en-US" sz="1800" dirty="0"/>
              <a:t>Also helps the user to de-clutter the view</a:t>
            </a:r>
          </a:p>
        </p:txBody>
      </p:sp>
    </p:spTree>
    <p:extLst>
      <p:ext uri="{BB962C8B-B14F-4D97-AF65-F5344CB8AC3E}">
        <p14:creationId xmlns:p14="http://schemas.microsoft.com/office/powerpoint/2010/main" val="72956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Filters&gt;&gt;Extensions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Select (√) the file extensions that you want to filter out of the view.  All files with the selected extensions will be ignored.</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1164542" y="844231"/>
            <a:ext cx="5130404" cy="2579453"/>
          </a:xfrm>
          <a:prstGeom prst="rect">
            <a:avLst/>
          </a:prstGeom>
        </p:spPr>
      </p:pic>
    </p:spTree>
    <p:extLst>
      <p:ext uri="{BB962C8B-B14F-4D97-AF65-F5344CB8AC3E}">
        <p14:creationId xmlns:p14="http://schemas.microsoft.com/office/powerpoint/2010/main" val="32422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Filters&gt;&gt;Types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Select (√) the VI types that you want to filter out of the view.  All VIs of the selected type will be ignored.</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1164542" y="844232"/>
            <a:ext cx="5789110" cy="2292373"/>
          </a:xfrm>
          <a:prstGeom prst="rect">
            <a:avLst/>
          </a:prstGeom>
        </p:spPr>
      </p:pic>
    </p:spTree>
    <p:extLst>
      <p:ext uri="{BB962C8B-B14F-4D97-AF65-F5344CB8AC3E}">
        <p14:creationId xmlns:p14="http://schemas.microsoft.com/office/powerpoint/2010/main" val="82149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Shortcut Menu: Filter Out …</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1400" dirty="0"/>
              <a:t>While in the </a:t>
            </a:r>
            <a:r>
              <a:rPr lang="en-US" sz="1400" i="1" dirty="0"/>
              <a:t>Group By Folder</a:t>
            </a:r>
            <a:r>
              <a:rPr lang="en-US" sz="1400" dirty="0"/>
              <a:t> view, right click any folder and select </a:t>
            </a:r>
            <a:r>
              <a:rPr lang="en-US" sz="1400" i="1" dirty="0"/>
              <a:t>Filter Out This Folder</a:t>
            </a:r>
            <a:r>
              <a:rPr lang="en-US" sz="1400" dirty="0"/>
              <a:t>, adding that folder to an exclusion list</a:t>
            </a:r>
          </a:p>
          <a:p>
            <a:r>
              <a:rPr lang="en-US" sz="1400" dirty="0"/>
              <a:t>Or you can select </a:t>
            </a:r>
            <a:r>
              <a:rPr lang="en-US" sz="1400" i="1" dirty="0"/>
              <a:t>Filter Out All But This Folder</a:t>
            </a:r>
            <a:r>
              <a:rPr lang="en-US" sz="1400" dirty="0"/>
              <a:t>, which will add all remaining folders to the exclusion list</a:t>
            </a:r>
          </a:p>
          <a:p>
            <a:r>
              <a:rPr lang="en-US" sz="1400" dirty="0"/>
              <a:t>Any VIs in these filtered out folders will no longer show up in the tree</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srcRect l="5890" t="14422" r="8859" b="62361"/>
          <a:stretch/>
        </p:blipFill>
        <p:spPr>
          <a:xfrm>
            <a:off x="728684" y="862561"/>
            <a:ext cx="4817348" cy="1182340"/>
          </a:xfrm>
          <a:prstGeom prst="rect">
            <a:avLst/>
          </a:prstGeom>
        </p:spPr>
      </p:pic>
      <p:sp>
        <p:nvSpPr>
          <p:cNvPr id="2" name="TextBox 1"/>
          <p:cNvSpPr txBox="1"/>
          <p:nvPr/>
        </p:nvSpPr>
        <p:spPr>
          <a:xfrm>
            <a:off x="6124353" y="862561"/>
            <a:ext cx="2437756" cy="2308324"/>
          </a:xfrm>
          <a:prstGeom prst="rect">
            <a:avLst/>
          </a:prstGeom>
          <a:noFill/>
        </p:spPr>
        <p:txBody>
          <a:bodyPr wrap="square" lIns="0" rIns="0" rtlCol="0">
            <a:spAutoFit/>
          </a:bodyPr>
          <a:lstStyle/>
          <a:p>
            <a:r>
              <a:rPr lang="en-US" sz="1600" dirty="0"/>
              <a:t>Although filtered paths can only be added or removed while in the </a:t>
            </a:r>
            <a:r>
              <a:rPr lang="en-US" sz="1600" i="1" dirty="0"/>
              <a:t>Group By Folder</a:t>
            </a:r>
            <a:r>
              <a:rPr lang="en-US" sz="1600" dirty="0"/>
              <a:t> view, the hidden paths will also persist in other views.  This helps the user to de-clutter the view, and can also greatly improve performance.</a:t>
            </a:r>
          </a:p>
        </p:txBody>
      </p:sp>
      <p:pic>
        <p:nvPicPr>
          <p:cNvPr id="9" name="Picture 8"/>
          <p:cNvPicPr>
            <a:picLocks noChangeAspect="1"/>
          </p:cNvPicPr>
          <p:nvPr/>
        </p:nvPicPr>
        <p:blipFill rotWithShape="1">
          <a:blip r:embed="rId3"/>
          <a:srcRect l="5890" t="83453" r="8859" b="961"/>
          <a:stretch/>
        </p:blipFill>
        <p:spPr>
          <a:xfrm>
            <a:off x="732657" y="2285387"/>
            <a:ext cx="4813375" cy="793071"/>
          </a:xfrm>
          <a:prstGeom prst="rect">
            <a:avLst/>
          </a:prstGeom>
        </p:spPr>
      </p:pic>
      <p:sp>
        <p:nvSpPr>
          <p:cNvPr id="3" name="Rectangle 2"/>
          <p:cNvSpPr/>
          <p:nvPr/>
        </p:nvSpPr>
        <p:spPr>
          <a:xfrm>
            <a:off x="2185416" y="2044901"/>
            <a:ext cx="3346704" cy="240486"/>
          </a:xfrm>
          <a:prstGeom prst="rect">
            <a:avLst/>
          </a:prstGeom>
          <a:blipFill>
            <a:blip r:embed="rId4"/>
            <a:tile tx="0" ty="0" sx="100000" sy="100000" flip="none" algn="tl"/>
          </a:blipFill>
          <a:ln w="25400" cap="flat">
            <a:solidFill>
              <a:schemeClr val="tx1">
                <a:lumMod val="50000"/>
                <a:lumOff val="50000"/>
              </a:schemeClr>
            </a:solidFill>
            <a:prstDash val="sysDot"/>
            <a:miter lim="800000"/>
          </a:ln>
          <a:effectLst>
            <a:softEdge rad="88900"/>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dirty="0"/>
          </a:p>
        </p:txBody>
      </p:sp>
      <p:grpSp>
        <p:nvGrpSpPr>
          <p:cNvPr id="50" name="Group 49"/>
          <p:cNvGrpSpPr/>
          <p:nvPr/>
        </p:nvGrpSpPr>
        <p:grpSpPr>
          <a:xfrm>
            <a:off x="2166177" y="2036271"/>
            <a:ext cx="28764" cy="255671"/>
            <a:chOff x="2168558" y="2036271"/>
            <a:chExt cx="28764" cy="255671"/>
          </a:xfrm>
        </p:grpSpPr>
        <p:cxnSp>
          <p:nvCxnSpPr>
            <p:cNvPr id="12" name="Straight Connector 11"/>
            <p:cNvCxnSpPr/>
            <p:nvPr/>
          </p:nvCxnSpPr>
          <p:spPr>
            <a:xfrm>
              <a:off x="2173509" y="2036271"/>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173509" y="2065441"/>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173509" y="2089925"/>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173509" y="2116714"/>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173509" y="2135763"/>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173509" y="2164933"/>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173509" y="2189417"/>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173509" y="2216206"/>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168558" y="2236578"/>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168558" y="2265748"/>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5514114" y="2038914"/>
            <a:ext cx="28764" cy="255671"/>
            <a:chOff x="2168558" y="2036271"/>
            <a:chExt cx="28764" cy="255671"/>
          </a:xfrm>
        </p:grpSpPr>
        <p:cxnSp>
          <p:nvCxnSpPr>
            <p:cNvPr id="52" name="Straight Connector 51"/>
            <p:cNvCxnSpPr/>
            <p:nvPr/>
          </p:nvCxnSpPr>
          <p:spPr>
            <a:xfrm>
              <a:off x="2173509" y="2036271"/>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2173509" y="2065441"/>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173509" y="2089925"/>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2173509" y="2116714"/>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73509" y="2135763"/>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173509" y="2164933"/>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173509" y="2189417"/>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2173509" y="2216206"/>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168558" y="2236578"/>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2168558" y="2265748"/>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992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Filters&gt;&gt;Paths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If one or more paths have been filtered out, they will show up under the Filters&gt;&gt;Paths menu.  Clicking any of these paths will remove it from the exclusion list.</a:t>
            </a:r>
          </a:p>
          <a:p>
            <a:r>
              <a:rPr lang="en-US" dirty="0"/>
              <a:t>Selecting </a:t>
            </a:r>
            <a:r>
              <a:rPr lang="en-US" i="1" dirty="0"/>
              <a:t>Remove All</a:t>
            </a:r>
            <a:r>
              <a:rPr lang="en-US" dirty="0"/>
              <a:t> will remove all filtered out paths, effectively disabling path based filtering.</a:t>
            </a:r>
            <a:endParaRPr lang="en-US" sz="1500" dirty="0"/>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a:blip r:embed="rId3"/>
          <a:stretch>
            <a:fillRect/>
          </a:stretch>
        </p:blipFill>
        <p:spPr>
          <a:xfrm>
            <a:off x="732657" y="862561"/>
            <a:ext cx="7326822" cy="1890470"/>
          </a:xfrm>
          <a:prstGeom prst="rect">
            <a:avLst/>
          </a:prstGeom>
        </p:spPr>
      </p:pic>
    </p:spTree>
    <p:extLst>
      <p:ext uri="{BB962C8B-B14F-4D97-AF65-F5344CB8AC3E}">
        <p14:creationId xmlns:p14="http://schemas.microsoft.com/office/powerpoint/2010/main" val="258396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98272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Progress Update</a:t>
            </a:r>
          </a:p>
        </p:txBody>
      </p:sp>
      <p:sp>
        <p:nvSpPr>
          <p:cNvPr id="6" name="Content Placeholder 5"/>
          <p:cNvSpPr>
            <a:spLocks noGrp="1"/>
          </p:cNvSpPr>
          <p:nvPr>
            <p:ph sz="half" idx="1"/>
          </p:nvPr>
        </p:nvSpPr>
        <p:spPr>
          <a:xfrm>
            <a:off x="454025" y="731521"/>
            <a:ext cx="8229600" cy="3755420"/>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Any time changes are made to the filters or to the view, the view is refreshed</a:t>
            </a:r>
          </a:p>
          <a:p>
            <a:r>
              <a:rPr lang="en-US" dirty="0"/>
              <a:t>A progress bar, in the status bar at bottom right, shows the discovery and update progress</a:t>
            </a:r>
            <a:endParaRPr lang="en-US" sz="1500" dirty="0"/>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srcRect l="648"/>
          <a:stretch/>
        </p:blipFill>
        <p:spPr bwMode="auto">
          <a:xfrm>
            <a:off x="732656" y="862561"/>
            <a:ext cx="5151277" cy="817383"/>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4"/>
          <a:stretch>
            <a:fillRect/>
          </a:stretch>
        </p:blipFill>
        <p:spPr>
          <a:xfrm>
            <a:off x="732656" y="1889655"/>
            <a:ext cx="5148072" cy="848842"/>
          </a:xfrm>
          <a:prstGeom prst="rect">
            <a:avLst/>
          </a:prstGeom>
        </p:spPr>
      </p:pic>
    </p:spTree>
    <p:extLst>
      <p:ext uri="{BB962C8B-B14F-4D97-AF65-F5344CB8AC3E}">
        <p14:creationId xmlns:p14="http://schemas.microsoft.com/office/powerpoint/2010/main" val="90187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Toolbar</a:t>
            </a:r>
          </a:p>
        </p:txBody>
      </p:sp>
      <p:sp>
        <p:nvSpPr>
          <p:cNvPr id="6" name="Content Placeholder 5"/>
          <p:cNvSpPr>
            <a:spLocks noGrp="1"/>
          </p:cNvSpPr>
          <p:nvPr>
            <p:ph sz="half" idx="1"/>
          </p:nvPr>
        </p:nvSpPr>
        <p:spPr>
          <a:xfrm>
            <a:off x="454025" y="731521"/>
            <a:ext cx="8229600" cy="1671437"/>
          </a:xfrm>
        </p:spPr>
        <p:txBody>
          <a:bodyPr/>
          <a:lstStyle/>
          <a:p>
            <a:pPr marL="0" indent="0">
              <a:buNone/>
            </a:pPr>
            <a:r>
              <a:rPr lang="en-US" sz="1500" dirty="0"/>
              <a:t>LVTM provides several operations that can be performed on one or more selected VIs in the tree.  These operations may be invoked from the toolbar buttons at the bottom of the screen.</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454025" y="1310151"/>
            <a:ext cx="8229600" cy="410372"/>
          </a:xfrm>
          <a:prstGeom prst="rect">
            <a:avLst/>
          </a:prstGeom>
        </p:spPr>
      </p:pic>
      <p:sp>
        <p:nvSpPr>
          <p:cNvPr id="9" name="Content Placeholder 5"/>
          <p:cNvSpPr>
            <a:spLocks noGrp="1"/>
          </p:cNvSpPr>
          <p:nvPr>
            <p:ph sz="half" idx="1"/>
          </p:nvPr>
        </p:nvSpPr>
        <p:spPr>
          <a:xfrm>
            <a:off x="454025" y="1953020"/>
            <a:ext cx="8229600" cy="2392239"/>
          </a:xfrm>
        </p:spPr>
        <p:txBody>
          <a:bodyPr/>
          <a:lstStyle/>
          <a:p>
            <a:pPr marL="0" indent="0">
              <a:buNone/>
            </a:pPr>
            <a:r>
              <a:rPr lang="en-US" sz="1500" dirty="0"/>
              <a:t>These same operations may also be invoked from the right click shortcut menu.</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rotWithShape="1">
          <a:blip r:embed="rId4"/>
          <a:srcRect t="30092" b="5433"/>
          <a:stretch/>
        </p:blipFill>
        <p:spPr>
          <a:xfrm>
            <a:off x="2322445" y="2351833"/>
            <a:ext cx="3408504" cy="2494330"/>
          </a:xfrm>
          <a:prstGeom prst="rect">
            <a:avLst/>
          </a:prstGeom>
        </p:spPr>
      </p:pic>
      <p:sp>
        <p:nvSpPr>
          <p:cNvPr id="3" name="TextBox 2"/>
          <p:cNvSpPr txBox="1"/>
          <p:nvPr/>
        </p:nvSpPr>
        <p:spPr>
          <a:xfrm>
            <a:off x="6167083" y="2482346"/>
            <a:ext cx="2661920" cy="2246769"/>
          </a:xfrm>
          <a:prstGeom prst="rect">
            <a:avLst/>
          </a:prstGeom>
          <a:noFill/>
        </p:spPr>
        <p:txBody>
          <a:bodyPr wrap="square" lIns="0" rIns="0" rtlCol="0">
            <a:spAutoFit/>
          </a:bodyPr>
          <a:lstStyle/>
          <a:p>
            <a:pPr marL="285750" indent="-285750">
              <a:buFont typeface="Arial" panose="020B0604020202020204" pitchFamily="34" charset="0"/>
              <a:buChar char="•"/>
            </a:pPr>
            <a:r>
              <a:rPr lang="en-US" sz="1400" dirty="0">
                <a:solidFill>
                  <a:srgbClr val="002060"/>
                </a:solidFill>
              </a:rPr>
              <a:t>Open Front Panel(s)</a:t>
            </a:r>
          </a:p>
          <a:p>
            <a:pPr marL="285750" indent="-285750">
              <a:buFont typeface="Arial" panose="020B0604020202020204" pitchFamily="34" charset="0"/>
              <a:buChar char="•"/>
            </a:pPr>
            <a:r>
              <a:rPr lang="en-US" sz="1400" dirty="0">
                <a:solidFill>
                  <a:srgbClr val="002060"/>
                </a:solidFill>
              </a:rPr>
              <a:t>Close Front Panel(s)</a:t>
            </a:r>
          </a:p>
          <a:p>
            <a:pPr marL="285750" indent="-285750">
              <a:buFont typeface="Arial" panose="020B0604020202020204" pitchFamily="34" charset="0"/>
              <a:buChar char="•"/>
            </a:pPr>
            <a:r>
              <a:rPr lang="en-US" sz="1400" dirty="0">
                <a:solidFill>
                  <a:srgbClr val="002060"/>
                </a:solidFill>
              </a:rPr>
              <a:t>Open Block Diagram(s)</a:t>
            </a:r>
          </a:p>
          <a:p>
            <a:pPr marL="285750" indent="-285750">
              <a:buFont typeface="Arial" panose="020B0604020202020204" pitchFamily="34" charset="0"/>
              <a:buChar char="•"/>
            </a:pPr>
            <a:r>
              <a:rPr lang="en-US" sz="1400" dirty="0">
                <a:solidFill>
                  <a:srgbClr val="002060"/>
                </a:solidFill>
              </a:rPr>
              <a:t>Close Block Diagram(s)</a:t>
            </a:r>
          </a:p>
          <a:p>
            <a:pPr marL="285750" indent="-285750">
              <a:buFont typeface="Arial" panose="020B0604020202020204" pitchFamily="34" charset="0"/>
              <a:buChar char="•"/>
            </a:pPr>
            <a:r>
              <a:rPr lang="en-US" sz="1400" dirty="0">
                <a:solidFill>
                  <a:srgbClr val="002060"/>
                </a:solidFill>
              </a:rPr>
              <a:t>Highlight Execution(s)</a:t>
            </a:r>
          </a:p>
          <a:p>
            <a:pPr marL="285750" indent="-285750">
              <a:buFont typeface="Arial" panose="020B0604020202020204" pitchFamily="34" charset="0"/>
              <a:buChar char="•"/>
            </a:pPr>
            <a:r>
              <a:rPr lang="en-US" sz="1400" dirty="0">
                <a:solidFill>
                  <a:srgbClr val="002060"/>
                </a:solidFill>
              </a:rPr>
              <a:t>Do Not Highlight Execution(s)</a:t>
            </a:r>
          </a:p>
          <a:p>
            <a:pPr marL="285750" indent="-285750">
              <a:buFont typeface="Arial" panose="020B0604020202020204" pitchFamily="34" charset="0"/>
              <a:buChar char="•"/>
            </a:pPr>
            <a:r>
              <a:rPr lang="en-US" sz="1400" dirty="0">
                <a:solidFill>
                  <a:srgbClr val="002060"/>
                </a:solidFill>
              </a:rPr>
              <a:t>Pause Execution(s)</a:t>
            </a:r>
          </a:p>
          <a:p>
            <a:pPr marL="285750" indent="-285750">
              <a:buFont typeface="Arial" panose="020B0604020202020204" pitchFamily="34" charset="0"/>
              <a:buChar char="•"/>
            </a:pPr>
            <a:r>
              <a:rPr lang="en-US" sz="1400" dirty="0">
                <a:solidFill>
                  <a:srgbClr val="002060"/>
                </a:solidFill>
              </a:rPr>
              <a:t>Resume Execution(s)</a:t>
            </a:r>
          </a:p>
          <a:p>
            <a:pPr marL="285750" indent="-285750">
              <a:buFont typeface="Arial" panose="020B0604020202020204" pitchFamily="34" charset="0"/>
              <a:buChar char="•"/>
            </a:pPr>
            <a:r>
              <a:rPr lang="en-US" sz="1400" dirty="0">
                <a:solidFill>
                  <a:srgbClr val="002060"/>
                </a:solidFill>
              </a:rPr>
              <a:t>Toggle Execution(s)</a:t>
            </a:r>
          </a:p>
          <a:p>
            <a:pPr marL="285750" indent="-285750">
              <a:buFont typeface="Arial" panose="020B0604020202020204" pitchFamily="34" charset="0"/>
              <a:buChar char="•"/>
            </a:pPr>
            <a:r>
              <a:rPr lang="en-US" sz="1400" dirty="0">
                <a:solidFill>
                  <a:srgbClr val="002060"/>
                </a:solidFill>
              </a:rPr>
              <a:t>Abort VI(s)</a:t>
            </a:r>
          </a:p>
        </p:txBody>
      </p:sp>
    </p:spTree>
    <p:extLst>
      <p:ext uri="{BB962C8B-B14F-4D97-AF65-F5344CB8AC3E}">
        <p14:creationId xmlns:p14="http://schemas.microsoft.com/office/powerpoint/2010/main" val="418710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Helper Functions</a:t>
            </a:r>
          </a:p>
        </p:txBody>
      </p:sp>
      <p:pic>
        <p:nvPicPr>
          <p:cNvPr id="2" name="Content Placeholder 1"/>
          <p:cNvPicPr>
            <a:picLocks noGrp="1" noChangeAspect="1"/>
          </p:cNvPicPr>
          <p:nvPr>
            <p:ph sz="half" idx="1"/>
          </p:nvPr>
        </p:nvPicPr>
        <p:blipFill>
          <a:blip r:embed="rId3"/>
          <a:stretch>
            <a:fillRect/>
          </a:stretch>
        </p:blipFill>
        <p:spPr>
          <a:xfrm>
            <a:off x="675698" y="1822653"/>
            <a:ext cx="699681" cy="699681"/>
          </a:xfrm>
          <a:prstGeom prst="rect">
            <a:avLst/>
          </a:prstGeom>
        </p:spPr>
      </p:pic>
      <p:pic>
        <p:nvPicPr>
          <p:cNvPr id="3" name="Content Placeholder 2"/>
          <p:cNvPicPr>
            <a:picLocks noGrp="1" noChangeAspect="1"/>
          </p:cNvPicPr>
          <p:nvPr>
            <p:ph sz="half" idx="1"/>
          </p:nvPr>
        </p:nvPicPr>
        <p:blipFill>
          <a:blip r:embed="rId4"/>
          <a:stretch>
            <a:fillRect/>
          </a:stretch>
        </p:blipFill>
        <p:spPr>
          <a:xfrm>
            <a:off x="675698" y="3490535"/>
            <a:ext cx="699680" cy="699680"/>
          </a:xfrm>
          <a:prstGeom prst="rect">
            <a:avLst/>
          </a:prstGeom>
        </p:spPr>
      </p:pic>
      <p:sp>
        <p:nvSpPr>
          <p:cNvPr id="4" name="TextBox 3"/>
          <p:cNvSpPr txBox="1"/>
          <p:nvPr/>
        </p:nvSpPr>
        <p:spPr>
          <a:xfrm>
            <a:off x="1650554" y="3394996"/>
            <a:ext cx="6692402" cy="584775"/>
          </a:xfrm>
          <a:prstGeom prst="rect">
            <a:avLst/>
          </a:prstGeom>
          <a:noFill/>
        </p:spPr>
        <p:txBody>
          <a:bodyPr wrap="square" lIns="0" rIns="0" rtlCol="0">
            <a:spAutoFit/>
          </a:bodyPr>
          <a:lstStyle/>
          <a:p>
            <a:r>
              <a:rPr lang="en-US" sz="1600" b="1" dirty="0"/>
              <a:t>Clone Beacon</a:t>
            </a:r>
            <a:r>
              <a:rPr lang="en-US" sz="1600" dirty="0"/>
              <a:t> – Drop this VI into any asynchronously called reentrant VI, to force it to be seen by </a:t>
            </a:r>
            <a:r>
              <a:rPr lang="en-US" sz="1600" i="1" dirty="0"/>
              <a:t>LabVIEW Task Manager</a:t>
            </a:r>
            <a:r>
              <a:rPr lang="en-US" sz="1600" dirty="0"/>
              <a:t>.</a:t>
            </a:r>
          </a:p>
        </p:txBody>
      </p:sp>
      <p:sp>
        <p:nvSpPr>
          <p:cNvPr id="8" name="TextBox 7"/>
          <p:cNvSpPr txBox="1"/>
          <p:nvPr/>
        </p:nvSpPr>
        <p:spPr>
          <a:xfrm>
            <a:off x="1650554" y="1724412"/>
            <a:ext cx="6692402" cy="1077218"/>
          </a:xfrm>
          <a:prstGeom prst="rect">
            <a:avLst/>
          </a:prstGeom>
          <a:noFill/>
        </p:spPr>
        <p:txBody>
          <a:bodyPr wrap="square" lIns="0" rIns="0" rtlCol="0">
            <a:spAutoFit/>
          </a:bodyPr>
          <a:lstStyle/>
          <a:p>
            <a:r>
              <a:rPr lang="en-US" sz="1600" b="1" dirty="0"/>
              <a:t>LVTM Pause</a:t>
            </a:r>
            <a:r>
              <a:rPr lang="en-US" sz="1600" dirty="0"/>
              <a:t> – Drop this function into any VI you wish to pause, on the condition that you are currently troubleshooting; as it will only pause if the </a:t>
            </a:r>
            <a:r>
              <a:rPr lang="en-US" sz="1600" i="1" dirty="0"/>
              <a:t>LabVIEW Task Manager</a:t>
            </a:r>
            <a:r>
              <a:rPr lang="en-US" sz="1600" dirty="0"/>
              <a:t> is also running (so this pause will NOT occur if you are not troubleshooting).</a:t>
            </a:r>
          </a:p>
        </p:txBody>
      </p:sp>
      <p:sp>
        <p:nvSpPr>
          <p:cNvPr id="6" name="TextBox 5"/>
          <p:cNvSpPr txBox="1"/>
          <p:nvPr/>
        </p:nvSpPr>
        <p:spPr>
          <a:xfrm>
            <a:off x="454025" y="752797"/>
            <a:ext cx="8078459" cy="646331"/>
          </a:xfrm>
          <a:prstGeom prst="rect">
            <a:avLst/>
          </a:prstGeom>
          <a:noFill/>
        </p:spPr>
        <p:txBody>
          <a:bodyPr wrap="square" lIns="0" rIns="0" rtlCol="0">
            <a:spAutoFit/>
          </a:bodyPr>
          <a:lstStyle/>
          <a:p>
            <a:r>
              <a:rPr lang="en-US" dirty="0"/>
              <a:t>There are helper functions available to assist with your debugging efforts, and these are available from the Functions Palette</a:t>
            </a:r>
          </a:p>
        </p:txBody>
      </p:sp>
    </p:spTree>
    <p:extLst>
      <p:ext uri="{BB962C8B-B14F-4D97-AF65-F5344CB8AC3E}">
        <p14:creationId xmlns:p14="http://schemas.microsoft.com/office/powerpoint/2010/main" val="411975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4025" y="399010"/>
            <a:ext cx="8266782" cy="4029407"/>
          </a:xfrm>
        </p:spPr>
        <p:txBody>
          <a:bodyPr anchor="ctr"/>
          <a:lstStyle/>
          <a:p>
            <a:pPr marL="0" indent="0" algn="ctr">
              <a:buNone/>
            </a:pPr>
            <a:r>
              <a:rPr lang="en-US" sz="3600" b="1" dirty="0"/>
              <a:t>And now for the</a:t>
            </a:r>
          </a:p>
          <a:p>
            <a:pPr marL="0" indent="0" algn="ctr">
              <a:buNone/>
            </a:pPr>
            <a:r>
              <a:rPr lang="en-US" sz="9600" b="1" dirty="0">
                <a:effectLst>
                  <a:glow rad="63500">
                    <a:schemeClr val="accent2">
                      <a:satMod val="175000"/>
                      <a:alpha val="40000"/>
                    </a:schemeClr>
                  </a:glow>
                </a:effectLst>
              </a:rPr>
              <a:t>LIVE</a:t>
            </a:r>
            <a:br>
              <a:rPr lang="en-US" sz="9600" b="1" dirty="0">
                <a:effectLst>
                  <a:glow rad="63500">
                    <a:schemeClr val="accent2">
                      <a:satMod val="175000"/>
                      <a:alpha val="40000"/>
                    </a:schemeClr>
                  </a:glow>
                </a:effectLst>
              </a:rPr>
            </a:br>
            <a:r>
              <a:rPr lang="en-US" sz="9600" b="1" dirty="0">
                <a:effectLst>
                  <a:glow rad="63500">
                    <a:schemeClr val="accent2">
                      <a:satMod val="175000"/>
                      <a:alpha val="40000"/>
                    </a:schemeClr>
                  </a:glow>
                </a:effectLst>
              </a:rPr>
              <a:t>DEMO</a:t>
            </a:r>
          </a:p>
          <a:p>
            <a:pPr marL="0" indent="0" algn="ctr">
              <a:buNone/>
            </a:pPr>
            <a:r>
              <a:rPr lang="en-US" sz="3600" b="1" dirty="0"/>
              <a:t>!!!!!!!!!!!!!!!!!!!!!!!</a:t>
            </a:r>
          </a:p>
        </p:txBody>
      </p:sp>
    </p:spTree>
    <p:extLst>
      <p:ext uri="{BB962C8B-B14F-4D97-AF65-F5344CB8AC3E}">
        <p14:creationId xmlns:p14="http://schemas.microsoft.com/office/powerpoint/2010/main" val="92401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Demo Agenda</a:t>
            </a:r>
          </a:p>
        </p:txBody>
      </p:sp>
      <p:sp>
        <p:nvSpPr>
          <p:cNvPr id="2" name="TextBox 1"/>
          <p:cNvSpPr txBox="1"/>
          <p:nvPr/>
        </p:nvSpPr>
        <p:spPr>
          <a:xfrm>
            <a:off x="665018" y="793488"/>
            <a:ext cx="7783736" cy="2769989"/>
          </a:xfrm>
          <a:prstGeom prst="rect">
            <a:avLst/>
          </a:prstGeom>
          <a:noFill/>
        </p:spPr>
        <p:txBody>
          <a:bodyPr wrap="square" lIns="0" rIns="0" rtlCol="0">
            <a:spAutoFit/>
          </a:bodyPr>
          <a:lstStyle/>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…\examples\Industry Applications\Temperature Monitoring\Temperature </a:t>
            </a:r>
            <a:r>
              <a:rPr lang="en-US" sz="1100" dirty="0" err="1">
                <a:latin typeface="Courier New" panose="02070309020205020404" pitchFamily="49" charset="0"/>
                <a:cs typeface="Courier New" panose="02070309020205020404" pitchFamily="49" charset="0"/>
              </a:rPr>
              <a:t>Monitoring.lvproj</a:t>
            </a:r>
            <a:endParaRPr lang="en-US" sz="1100" dirty="0">
              <a:latin typeface="Courier New" panose="02070309020205020404" pitchFamily="49" charset="0"/>
              <a:cs typeface="Courier New" panose="02070309020205020404" pitchFamily="49" charset="0"/>
            </a:endParaRPr>
          </a:p>
          <a:p>
            <a:pPr marL="742924" lvl="1" indent="-285750">
              <a:buFont typeface="Arial" panose="020B0604020202020204" pitchFamily="34" charset="0"/>
              <a:buChar char="•"/>
            </a:pPr>
            <a:r>
              <a:rPr lang="en-US" sz="1200" dirty="0"/>
              <a:t>Demonstrate what the LVTM shows when a couple of (</a:t>
            </a:r>
            <a:r>
              <a:rPr lang="en-US" sz="1200" dirty="0" err="1"/>
              <a:t>async</a:t>
            </a:r>
            <a:r>
              <a:rPr lang="en-US" sz="1200" dirty="0"/>
              <a:t>?) processes didn’t properly shut down after the main application shut down.  Unfortunately, these process refuse to abort, so continue looking for a different example that would.</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remotely closing a modal front panel, which has caused all LabVIEW application instances (including LVTM) to hang.</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a:t>
            </a:r>
          </a:p>
        </p:txBody>
      </p:sp>
    </p:spTree>
    <p:extLst>
      <p:ext uri="{BB962C8B-B14F-4D97-AF65-F5344CB8AC3E}">
        <p14:creationId xmlns:p14="http://schemas.microsoft.com/office/powerpoint/2010/main" val="356164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4025" y="670972"/>
            <a:ext cx="8229600" cy="415636"/>
          </a:xfrm>
        </p:spPr>
        <p:txBody>
          <a:bodyPr/>
          <a:lstStyle/>
          <a:p>
            <a:r>
              <a:rPr lang="en-US" b="1" dirty="0">
                <a:solidFill>
                  <a:srgbClr val="2E74B5"/>
                </a:solidFill>
                <a:ea typeface="Times New Roman" panose="02020603050405020304" pitchFamily="18" charset="0"/>
                <a:cs typeface="Times New Roman" panose="02020603050405020304" pitchFamily="18" charset="0"/>
              </a:rPr>
              <a:t>How to GET the tool …</a:t>
            </a:r>
          </a:p>
        </p:txBody>
      </p:sp>
      <p:sp>
        <p:nvSpPr>
          <p:cNvPr id="2" name="TextBox 1"/>
          <p:cNvSpPr txBox="1"/>
          <p:nvPr/>
        </p:nvSpPr>
        <p:spPr>
          <a:xfrm>
            <a:off x="665018" y="1139895"/>
            <a:ext cx="7783736" cy="419695"/>
          </a:xfrm>
          <a:prstGeom prst="rect">
            <a:avLst/>
          </a:prstGeom>
          <a:noFill/>
        </p:spPr>
        <p:txBody>
          <a:bodyPr wrap="square" lIns="0" rIns="0" rtlCol="0">
            <a:spAutoFit/>
          </a:bodyPr>
          <a:lstStyle/>
          <a:p>
            <a:r>
              <a:rPr lang="en-US" sz="2400" dirty="0">
                <a:hlinkClick r:id="rId3"/>
              </a:rPr>
              <a:t>https://lavag.org/files/file/245-labview-task-manager</a:t>
            </a:r>
            <a:endParaRPr lang="en-US" sz="3200" dirty="0"/>
          </a:p>
        </p:txBody>
      </p:sp>
      <p:sp>
        <p:nvSpPr>
          <p:cNvPr id="4" name="Title 4"/>
          <p:cNvSpPr txBox="1">
            <a:spLocks/>
          </p:cNvSpPr>
          <p:nvPr/>
        </p:nvSpPr>
        <p:spPr>
          <a:xfrm>
            <a:off x="454025" y="2061899"/>
            <a:ext cx="8229600" cy="4572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a:lstStyle>
          <a:p>
            <a:r>
              <a:rPr lang="en-US" b="1" dirty="0">
                <a:solidFill>
                  <a:srgbClr val="2E74B5"/>
                </a:solidFill>
                <a:ea typeface="Times New Roman" panose="02020603050405020304" pitchFamily="18" charset="0"/>
                <a:cs typeface="Times New Roman" panose="02020603050405020304" pitchFamily="18" charset="0"/>
              </a:rPr>
              <a:t>How </a:t>
            </a:r>
            <a:r>
              <a:rPr lang="en-US" b="1" dirty="0">
                <a:solidFill>
                  <a:srgbClr val="2E74B5"/>
                </a:solidFill>
                <a:cs typeface="Times New Roman" panose="02020603050405020304" pitchFamily="18" charset="0"/>
              </a:rPr>
              <a:t>to CONTRIBUTE to the tool …</a:t>
            </a:r>
          </a:p>
        </p:txBody>
      </p:sp>
      <p:sp>
        <p:nvSpPr>
          <p:cNvPr id="6" name="TextBox 5"/>
          <p:cNvSpPr txBox="1"/>
          <p:nvPr/>
        </p:nvSpPr>
        <p:spPr>
          <a:xfrm>
            <a:off x="665018" y="2530619"/>
            <a:ext cx="7783736" cy="461665"/>
          </a:xfrm>
          <a:prstGeom prst="rect">
            <a:avLst/>
          </a:prstGeom>
          <a:noFill/>
        </p:spPr>
        <p:txBody>
          <a:bodyPr wrap="square" lIns="0" rIns="0" rtlCol="0">
            <a:spAutoFit/>
          </a:bodyPr>
          <a:lstStyle/>
          <a:p>
            <a:r>
              <a:rPr lang="en-US" sz="2400" dirty="0">
                <a:hlinkClick r:id="rId4"/>
              </a:rPr>
              <a:t>https://bitbucket.org/lavag/labview-task-manager</a:t>
            </a:r>
            <a:endParaRPr lang="en-US" sz="32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9568" y="3208088"/>
            <a:ext cx="1716465" cy="171646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6724979" y="232831"/>
            <a:ext cx="990073" cy="990073"/>
          </a:xfrm>
          <a:prstGeom prst="rect">
            <a:avLst/>
          </a:prstGeom>
        </p:spPr>
      </p:pic>
    </p:spTree>
    <p:extLst>
      <p:ext uri="{BB962C8B-B14F-4D97-AF65-F5344CB8AC3E}">
        <p14:creationId xmlns:p14="http://schemas.microsoft.com/office/powerpoint/2010/main" val="268254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marL="0" indent="0" algn="ctr">
              <a:buNone/>
            </a:pPr>
            <a:r>
              <a:rPr lang="en-US" sz="8800" dirty="0"/>
              <a:t>QUESTIONS?</a:t>
            </a:r>
          </a:p>
        </p:txBody>
      </p:sp>
    </p:spTree>
    <p:extLst>
      <p:ext uri="{BB962C8B-B14F-4D97-AF65-F5344CB8AC3E}">
        <p14:creationId xmlns:p14="http://schemas.microsoft.com/office/powerpoint/2010/main" val="550614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We must avoid “drawing vast conclusions from half-vast data”</a:t>
            </a:r>
          </a:p>
        </p:txBody>
      </p:sp>
      <p:sp>
        <p:nvSpPr>
          <p:cNvPr id="4" name="Text Placeholder 3"/>
          <p:cNvSpPr>
            <a:spLocks noGrp="1"/>
          </p:cNvSpPr>
          <p:nvPr>
            <p:ph type="body" sz="quarter" idx="12"/>
          </p:nvPr>
        </p:nvSpPr>
        <p:spPr/>
        <p:txBody>
          <a:bodyPr/>
          <a:lstStyle/>
          <a:p>
            <a:r>
              <a:rPr lang="en-US" dirty="0"/>
              <a:t>—  Jerry R. </a:t>
            </a:r>
            <a:r>
              <a:rPr lang="en-US" dirty="0" err="1"/>
              <a:t>Ehman</a:t>
            </a:r>
            <a:r>
              <a:rPr lang="en-US" dirty="0"/>
              <a:t>, SETI Astronomer</a:t>
            </a:r>
          </a:p>
        </p:txBody>
      </p:sp>
      <p:pic>
        <p:nvPicPr>
          <p:cNvPr id="10" name="Picture Placeholder 9" descr="Le antenne radio del Australia Telescope Compact Array (ATCA), uno ..."/>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6628" b="16628"/>
          <a:stretch>
            <a:fillRect/>
          </a:stretch>
        </p:blipFill>
        <p:spPr/>
      </p:pic>
    </p:spTree>
    <p:extLst>
      <p:ext uri="{BB962C8B-B14F-4D97-AF65-F5344CB8AC3E}">
        <p14:creationId xmlns:p14="http://schemas.microsoft.com/office/powerpoint/2010/main" val="664698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57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61" y="555680"/>
            <a:ext cx="8364788" cy="4040476"/>
          </a:xfrm>
          <a:prstGeom prst="rect">
            <a:avLst/>
          </a:prstGeom>
        </p:spPr>
      </p:pic>
    </p:spTree>
    <p:extLst>
      <p:ext uri="{BB962C8B-B14F-4D97-AF65-F5344CB8AC3E}">
        <p14:creationId xmlns:p14="http://schemas.microsoft.com/office/powerpoint/2010/main" val="5180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2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16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p:cNvSpPr>
          <p:nvPr/>
        </p:nvSpPr>
        <p:spPr>
          <a:xfrm>
            <a:off x="454025" y="1672744"/>
            <a:ext cx="8229600" cy="73152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a:lstStyle>
          <a:p>
            <a:pPr algn="ctr"/>
            <a:endParaRPr lang="en-US" sz="2000" b="1" dirty="0">
              <a:solidFill>
                <a:schemeClr val="bg1"/>
              </a:solidFill>
              <a:latin typeface="Arial" charset="0"/>
            </a:endParaRPr>
          </a:p>
        </p:txBody>
      </p:sp>
      <p:sp>
        <p:nvSpPr>
          <p:cNvPr id="7" name="Text Placeholder 3"/>
          <p:cNvSpPr txBox="1">
            <a:spLocks/>
          </p:cNvSpPr>
          <p:nvPr/>
        </p:nvSpPr>
        <p:spPr>
          <a:xfrm>
            <a:off x="454024" y="1698264"/>
            <a:ext cx="8229601" cy="1353408"/>
          </a:xfrm>
          <a:prstGeom prst="rect">
            <a:avLst/>
          </a:prstGeom>
          <a:effectLst/>
        </p:spPr>
        <p:txBody>
          <a:bodyPr vert="horz" lIns="0" tIns="45717" rIns="0" bIns="45717" rtlCol="0" anchor="ctr">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Clr>
                <a:prstClr val="white">
                  <a:lumMod val="50000"/>
                </a:prstClr>
              </a:buClr>
              <a:buNone/>
            </a:pPr>
            <a:r>
              <a:rPr lang="en-US" sz="2000" dirty="0">
                <a:solidFill>
                  <a:schemeClr val="bg1"/>
                </a:solidFill>
              </a:rPr>
              <a:t>A software-centric platform that accelerates the development and increases the productivity of test, measurement, and control systems.</a:t>
            </a:r>
          </a:p>
        </p:txBody>
      </p:sp>
      <p:grpSp>
        <p:nvGrpSpPr>
          <p:cNvPr id="8" name="Group 7"/>
          <p:cNvGrpSpPr/>
          <p:nvPr/>
        </p:nvGrpSpPr>
        <p:grpSpPr>
          <a:xfrm>
            <a:off x="754744" y="1698264"/>
            <a:ext cx="7605486" cy="1353408"/>
            <a:chOff x="2737361" y="1698264"/>
            <a:chExt cx="3948247" cy="903070"/>
          </a:xfrm>
        </p:grpSpPr>
        <p:cxnSp>
          <p:nvCxnSpPr>
            <p:cNvPr id="9" name="Straight Connector 8"/>
            <p:cNvCxnSpPr/>
            <p:nvPr/>
          </p:nvCxnSpPr>
          <p:spPr>
            <a:xfrm>
              <a:off x="2737361" y="2601334"/>
              <a:ext cx="394824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737361" y="1698264"/>
              <a:ext cx="394824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797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3630" y="169119"/>
            <a:ext cx="4013734" cy="1064428"/>
          </a:xfrm>
        </p:spPr>
        <p:txBody>
          <a:bodyPr/>
          <a:lstStyle/>
          <a:p>
            <a:r>
              <a:rPr lang="en-US" sz="4400" dirty="0"/>
              <a:t>Tim Vargo</a:t>
            </a:r>
          </a:p>
        </p:txBody>
      </p:sp>
      <p:sp>
        <p:nvSpPr>
          <p:cNvPr id="3" name="Content Placeholder 2"/>
          <p:cNvSpPr>
            <a:spLocks noGrp="1"/>
          </p:cNvSpPr>
          <p:nvPr>
            <p:ph type="body" sz="quarter" idx="13"/>
          </p:nvPr>
        </p:nvSpPr>
        <p:spPr>
          <a:xfrm>
            <a:off x="383629" y="3593512"/>
            <a:ext cx="4013734" cy="746211"/>
          </a:xfrm>
        </p:spPr>
        <p:txBody>
          <a:bodyPr/>
          <a:lstStyle/>
          <a:p>
            <a:r>
              <a:rPr lang="en-US" dirty="0"/>
              <a:t>Instrumentation Engineer</a:t>
            </a:r>
          </a:p>
          <a:p>
            <a:r>
              <a:rPr lang="en-US" dirty="0"/>
              <a:t>tdvargo@sandia.gov</a:t>
            </a:r>
          </a:p>
        </p:txBody>
      </p:sp>
      <p:sp>
        <p:nvSpPr>
          <p:cNvPr id="7" name="Content Placeholder 2"/>
          <p:cNvSpPr txBox="1">
            <a:spLocks/>
          </p:cNvSpPr>
          <p:nvPr/>
        </p:nvSpPr>
        <p:spPr>
          <a:xfrm>
            <a:off x="4815651" y="3593512"/>
            <a:ext cx="3838842" cy="746211"/>
          </a:xfrm>
          <a:prstGeom prst="rect">
            <a:avLst/>
          </a:prstGeom>
        </p:spPr>
        <p:txBody>
          <a:bodyPr vert="horz" lIns="0" tIns="45717" rIns="0" bIns="45717" rtlCol="0">
            <a:noAutofit/>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lang="en-US" sz="1600" b="0" i="0" kern="1200" baseline="0">
                <a:solidFill>
                  <a:schemeClr val="bg2">
                    <a:lumMod val="50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Owner</a:t>
            </a:r>
          </a:p>
          <a:p>
            <a:r>
              <a:rPr lang="en-US" dirty="0"/>
              <a:t>ravi@binarypalette.com</a:t>
            </a:r>
          </a:p>
        </p:txBody>
      </p:sp>
      <p:sp>
        <p:nvSpPr>
          <p:cNvPr id="8" name="Title 1"/>
          <p:cNvSpPr txBox="1">
            <a:spLocks/>
          </p:cNvSpPr>
          <p:nvPr/>
        </p:nvSpPr>
        <p:spPr>
          <a:xfrm>
            <a:off x="4815651" y="169119"/>
            <a:ext cx="3838842" cy="1064428"/>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2800" b="0" i="0" kern="1000" spc="0" baseline="0">
                <a:solidFill>
                  <a:schemeClr val="bg1"/>
                </a:solidFill>
                <a:latin typeface="+mn-lt"/>
                <a:ea typeface="Arial" charset="0"/>
                <a:cs typeface="Arial" charset="0"/>
              </a:defRPr>
            </a:lvl1pPr>
          </a:lstStyle>
          <a:p>
            <a:r>
              <a:rPr lang="en-US" sz="4400" dirty="0"/>
              <a:t>Ravi Beniwal</a:t>
            </a:r>
          </a:p>
        </p:txBody>
      </p:sp>
      <p:sp>
        <p:nvSpPr>
          <p:cNvPr id="13" name="TextBox 12"/>
          <p:cNvSpPr txBox="1"/>
          <p:nvPr/>
        </p:nvSpPr>
        <p:spPr>
          <a:xfrm>
            <a:off x="299642" y="2409015"/>
            <a:ext cx="4181707" cy="646331"/>
          </a:xfrm>
          <a:prstGeom prst="rect">
            <a:avLst/>
          </a:prstGeom>
          <a:noFill/>
        </p:spPr>
        <p:txBody>
          <a:bodyPr wrap="square" lIns="0" rIns="0" rtlCol="0">
            <a:spAutoFit/>
          </a:bodyPr>
          <a:lstStyle/>
          <a:p>
            <a:r>
              <a:rPr lang="en-US" sz="900" dirty="0">
                <a:solidFill>
                  <a:schemeClr val="bg1">
                    <a:lumMod val="75000"/>
                  </a:schemeClr>
                </a:solidFill>
              </a:rPr>
              <a:t>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15" name="Picture 14"/>
          <p:cNvPicPr>
            <a:picLocks noChangeAspect="1"/>
          </p:cNvPicPr>
          <p:nvPr/>
        </p:nvPicPr>
        <p:blipFill>
          <a:blip r:embed="rId3"/>
          <a:stretch>
            <a:fillRect/>
          </a:stretch>
        </p:blipFill>
        <p:spPr>
          <a:xfrm>
            <a:off x="923961" y="1595126"/>
            <a:ext cx="2933070" cy="447797"/>
          </a:xfrm>
          <a:prstGeom prst="rect">
            <a:avLst/>
          </a:prstGeom>
        </p:spPr>
      </p:pic>
      <p:sp>
        <p:nvSpPr>
          <p:cNvPr id="16" name="TextBox 15"/>
          <p:cNvSpPr txBox="1"/>
          <p:nvPr/>
        </p:nvSpPr>
        <p:spPr>
          <a:xfrm>
            <a:off x="908845" y="2020990"/>
            <a:ext cx="2933071" cy="246221"/>
          </a:xfrm>
          <a:prstGeom prst="rect">
            <a:avLst/>
          </a:prstGeom>
          <a:noFill/>
        </p:spPr>
        <p:txBody>
          <a:bodyPr wrap="square" lIns="0" rIns="0" rtlCol="0">
            <a:spAutoFit/>
          </a:bodyPr>
          <a:lstStyle/>
          <a:p>
            <a:pPr algn="ctr"/>
            <a:r>
              <a:rPr lang="en-US" sz="1000" i="1" spc="80" dirty="0">
                <a:solidFill>
                  <a:schemeClr val="bg1">
                    <a:lumMod val="95000"/>
                  </a:schemeClr>
                </a:solidFill>
                <a:latin typeface="Bodoni MT" panose="02070603080606020203" pitchFamily="18" charset="0"/>
              </a:rPr>
              <a:t>Exceptional service in the national interest</a:t>
            </a:r>
          </a:p>
        </p:txBody>
      </p:sp>
      <p:pic>
        <p:nvPicPr>
          <p:cNvPr id="5" name="Picture 4"/>
          <p:cNvPicPr>
            <a:picLocks noChangeAspect="1"/>
          </p:cNvPicPr>
          <p:nvPr/>
        </p:nvPicPr>
        <p:blipFill>
          <a:blip r:embed="rId4"/>
          <a:stretch>
            <a:fillRect/>
          </a:stretch>
        </p:blipFill>
        <p:spPr>
          <a:xfrm>
            <a:off x="5335627" y="1595126"/>
            <a:ext cx="2798889" cy="627362"/>
          </a:xfrm>
          <a:prstGeom prst="rect">
            <a:avLst/>
          </a:prstGeom>
        </p:spPr>
      </p:pic>
    </p:spTree>
    <p:extLst>
      <p:ext uri="{BB962C8B-B14F-4D97-AF65-F5344CB8AC3E}">
        <p14:creationId xmlns:p14="http://schemas.microsoft.com/office/powerpoint/2010/main" val="161412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Tried &amp; True, Conventional Debugging Tools</a:t>
            </a:r>
          </a:p>
        </p:txBody>
      </p:sp>
      <p:sp>
        <p:nvSpPr>
          <p:cNvPr id="4" name="Text Placeholder 3"/>
          <p:cNvSpPr>
            <a:spLocks noGrp="1"/>
          </p:cNvSpPr>
          <p:nvPr>
            <p:ph type="body" sz="quarter" idx="10"/>
          </p:nvPr>
        </p:nvSpPr>
        <p:spPr>
          <a:xfrm>
            <a:off x="623348" y="749995"/>
            <a:ext cx="4917044" cy="274320"/>
          </a:xfrm>
        </p:spPr>
        <p:txBody>
          <a:bodyPr/>
          <a:lstStyle/>
          <a:p>
            <a:r>
              <a:rPr lang="en-US" dirty="0">
                <a:solidFill>
                  <a:schemeClr val="tx1"/>
                </a:solidFill>
              </a:rPr>
              <a:t>… which still work very well, but with limitations</a:t>
            </a:r>
          </a:p>
        </p:txBody>
      </p:sp>
      <p:graphicFrame>
        <p:nvGraphicFramePr>
          <p:cNvPr id="5" name="Table 4"/>
          <p:cNvGraphicFramePr>
            <a:graphicFrameLocks noGrp="1"/>
          </p:cNvGraphicFramePr>
          <p:nvPr>
            <p:extLst>
              <p:ext uri="{D42A27DB-BD31-4B8C-83A1-F6EECF244321}">
                <p14:modId xmlns:p14="http://schemas.microsoft.com/office/powerpoint/2010/main" val="3040816728"/>
              </p:ext>
            </p:extLst>
          </p:nvPr>
        </p:nvGraphicFramePr>
        <p:xfrm>
          <a:off x="623347" y="1142468"/>
          <a:ext cx="7614491" cy="3429562"/>
        </p:xfrm>
        <a:graphic>
          <a:graphicData uri="http://schemas.openxmlformats.org/drawingml/2006/table">
            <a:tbl>
              <a:tblPr firstRow="1" bandRow="1">
                <a:tableStyleId>{5C22544A-7EE6-4342-B048-85BDC9FD1C3A}</a:tableStyleId>
              </a:tblPr>
              <a:tblGrid>
                <a:gridCol w="2596867">
                  <a:extLst>
                    <a:ext uri="{9D8B030D-6E8A-4147-A177-3AD203B41FA5}">
                      <a16:colId xmlns:a16="http://schemas.microsoft.com/office/drawing/2014/main" val="1279173352"/>
                    </a:ext>
                  </a:extLst>
                </a:gridCol>
                <a:gridCol w="2329485">
                  <a:extLst>
                    <a:ext uri="{9D8B030D-6E8A-4147-A177-3AD203B41FA5}">
                      <a16:colId xmlns:a16="http://schemas.microsoft.com/office/drawing/2014/main" val="1096528273"/>
                    </a:ext>
                  </a:extLst>
                </a:gridCol>
                <a:gridCol w="2688139">
                  <a:extLst>
                    <a:ext uri="{9D8B030D-6E8A-4147-A177-3AD203B41FA5}">
                      <a16:colId xmlns:a16="http://schemas.microsoft.com/office/drawing/2014/main" val="3341016758"/>
                    </a:ext>
                  </a:extLst>
                </a:gridCol>
              </a:tblGrid>
              <a:tr h="390064">
                <a:tc>
                  <a:txBody>
                    <a:bodyPr/>
                    <a:lstStyle/>
                    <a:p>
                      <a:r>
                        <a:rPr lang="en-US" dirty="0"/>
                        <a:t>Built-in Debug Tool</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2020939110"/>
                  </a:ext>
                </a:extLst>
              </a:tr>
              <a:tr h="9101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Execution Highlighting</a:t>
                      </a:r>
                    </a:p>
                  </a:txBody>
                  <a:tcPr/>
                </a:tc>
                <a:tc>
                  <a:txBody>
                    <a:bodyPr/>
                    <a:lstStyle/>
                    <a:p>
                      <a:r>
                        <a:rPr lang="en-US" dirty="0"/>
                        <a:t>Visualizes data flow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Slows execution speed</a:t>
                      </a:r>
                      <a:br>
                        <a:rPr lang="en-US" dirty="0"/>
                      </a:br>
                      <a:r>
                        <a:rPr lang="en-US" sz="1600" dirty="0"/>
                        <a:t>(impedes discovery of timing problems)</a:t>
                      </a:r>
                      <a:endParaRPr lang="en-US" dirty="0"/>
                    </a:p>
                  </a:txBody>
                  <a:tcPr/>
                </a:tc>
                <a:extLst>
                  <a:ext uri="{0D108BD9-81ED-4DB2-BD59-A6C34878D82A}">
                    <a16:rowId xmlns:a16="http://schemas.microsoft.com/office/drawing/2014/main" val="3741890396"/>
                  </a:ext>
                </a:extLst>
              </a:tr>
              <a:tr h="910149">
                <a:tc>
                  <a:txBody>
                    <a:bodyPr/>
                    <a:lstStyle/>
                    <a:p>
                      <a:r>
                        <a:rPr lang="en-US" dirty="0"/>
                        <a:t>Single Stepping</a:t>
                      </a:r>
                    </a:p>
                  </a:txBody>
                  <a:tcPr/>
                </a:tc>
                <a:tc>
                  <a:txBody>
                    <a:bodyPr/>
                    <a:lstStyle/>
                    <a:p>
                      <a:r>
                        <a:rPr lang="en-US" dirty="0"/>
                        <a:t>One operation at a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Slows execution speed</a:t>
                      </a:r>
                      <a:br>
                        <a:rPr lang="en-US" dirty="0"/>
                      </a:br>
                      <a:r>
                        <a:rPr lang="en-US" sz="1600" dirty="0"/>
                        <a:t>(impedes discovery of timing problems)</a:t>
                      </a:r>
                      <a:endParaRPr lang="en-US" dirty="0"/>
                    </a:p>
                  </a:txBody>
                  <a:tcPr/>
                </a:tc>
                <a:extLst>
                  <a:ext uri="{0D108BD9-81ED-4DB2-BD59-A6C34878D82A}">
                    <a16:rowId xmlns:a16="http://schemas.microsoft.com/office/drawing/2014/main" val="950593399"/>
                  </a:ext>
                </a:extLst>
              </a:tr>
              <a:tr h="1202696">
                <a:tc>
                  <a:txBody>
                    <a:bodyPr/>
                    <a:lstStyle/>
                    <a:p>
                      <a:r>
                        <a:rPr lang="en-US" dirty="0"/>
                        <a:t>Breakpoints</a:t>
                      </a:r>
                    </a:p>
                  </a:txBody>
                  <a:tcPr/>
                </a:tc>
                <a:tc>
                  <a:txBody>
                    <a:bodyPr/>
                    <a:lstStyle/>
                    <a:p>
                      <a:r>
                        <a:rPr lang="en-US" sz="1600" dirty="0"/>
                        <a:t>Pause execution at this exact point</a:t>
                      </a:r>
                      <a:r>
                        <a:rPr lang="en-US" dirty="0"/>
                        <a:t/>
                      </a:r>
                      <a:br>
                        <a:rPr lang="en-US" dirty="0"/>
                      </a:br>
                      <a:r>
                        <a:rPr lang="en-US" sz="1400" dirty="0"/>
                        <a:t>(useful for beginning execution highlighting and single stepping)</a:t>
                      </a:r>
                      <a:endParaRPr lang="en-US" dirty="0"/>
                    </a:p>
                  </a:txBody>
                  <a:tcPr/>
                </a:tc>
                <a:tc>
                  <a:txBody>
                    <a:bodyPr/>
                    <a:lstStyle/>
                    <a:p>
                      <a:r>
                        <a:rPr lang="en-US" dirty="0"/>
                        <a:t>Persistent</a:t>
                      </a:r>
                      <a:br>
                        <a:rPr lang="en-US" dirty="0"/>
                      </a:br>
                      <a:r>
                        <a:rPr lang="en-US" sz="1600" dirty="0"/>
                        <a:t>(must remember to remove them before deployment)</a:t>
                      </a:r>
                      <a:endParaRPr lang="en-US" dirty="0"/>
                    </a:p>
                  </a:txBody>
                  <a:tcPr/>
                </a:tc>
                <a:extLst>
                  <a:ext uri="{0D108BD9-81ED-4DB2-BD59-A6C34878D82A}">
                    <a16:rowId xmlns:a16="http://schemas.microsoft.com/office/drawing/2014/main" val="4172391331"/>
                  </a:ext>
                </a:extLst>
              </a:tr>
            </a:tbl>
          </a:graphicData>
        </a:graphic>
      </p:graphicFrame>
      <p:pic>
        <p:nvPicPr>
          <p:cNvPr id="8" name="Picture 7"/>
          <p:cNvPicPr>
            <a:picLocks noChangeAspect="1"/>
          </p:cNvPicPr>
          <p:nvPr/>
        </p:nvPicPr>
        <p:blipFill>
          <a:blip r:embed="rId3"/>
          <a:stretch>
            <a:fillRect/>
          </a:stretch>
        </p:blipFill>
        <p:spPr>
          <a:xfrm>
            <a:off x="2626300" y="1886465"/>
            <a:ext cx="487603" cy="462207"/>
          </a:xfrm>
          <a:prstGeom prst="rect">
            <a:avLst/>
          </a:prstGeom>
        </p:spPr>
      </p:pic>
      <p:pic>
        <p:nvPicPr>
          <p:cNvPr id="9" name="Picture 8"/>
          <p:cNvPicPr>
            <a:picLocks noChangeAspect="1"/>
          </p:cNvPicPr>
          <p:nvPr/>
        </p:nvPicPr>
        <p:blipFill>
          <a:blip r:embed="rId4"/>
          <a:stretch>
            <a:fillRect/>
          </a:stretch>
        </p:blipFill>
        <p:spPr>
          <a:xfrm>
            <a:off x="1763930" y="2816059"/>
            <a:ext cx="1349973" cy="470445"/>
          </a:xfrm>
          <a:prstGeom prst="rect">
            <a:avLst/>
          </a:prstGeom>
        </p:spPr>
      </p:pic>
      <p:pic>
        <p:nvPicPr>
          <p:cNvPr id="10" name="Picture 9"/>
          <p:cNvPicPr>
            <a:picLocks noChangeAspect="1"/>
          </p:cNvPicPr>
          <p:nvPr/>
        </p:nvPicPr>
        <p:blipFill>
          <a:blip r:embed="rId5"/>
          <a:stretch>
            <a:fillRect/>
          </a:stretch>
        </p:blipFill>
        <p:spPr>
          <a:xfrm>
            <a:off x="2183946" y="3997549"/>
            <a:ext cx="929957" cy="475311"/>
          </a:xfrm>
          <a:prstGeom prst="rect">
            <a:avLst/>
          </a:prstGeom>
        </p:spPr>
      </p:pic>
    </p:spTree>
    <p:extLst>
      <p:ext uri="{BB962C8B-B14F-4D97-AF65-F5344CB8AC3E}">
        <p14:creationId xmlns:p14="http://schemas.microsoft.com/office/powerpoint/2010/main" val="303629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b="1" dirty="0"/>
              <a:t>Probes !!!</a:t>
            </a:r>
          </a:p>
        </p:txBody>
      </p:sp>
      <p:sp>
        <p:nvSpPr>
          <p:cNvPr id="5" name="Content Placeholder 2"/>
          <p:cNvSpPr txBox="1">
            <a:spLocks/>
          </p:cNvSpPr>
          <p:nvPr/>
        </p:nvSpPr>
        <p:spPr>
          <a:xfrm>
            <a:off x="478333" y="1031584"/>
            <a:ext cx="8030400" cy="3501914"/>
          </a:xfrm>
          <a:prstGeom prst="rect">
            <a:avLst/>
          </a:prstGeom>
        </p:spPr>
        <p:txBody>
          <a:bodyPr vert="horz" lIns="0" tIns="45717" rIns="0" bIns="45717" rtlCol="0">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a:solidFill>
                  <a:schemeClr val="bg2">
                    <a:lumMod val="25000"/>
                  </a:schemeClr>
                </a:solidFill>
                <a:latin typeface="+mn-lt"/>
                <a:ea typeface="Arial" charset="0"/>
                <a:cs typeface="Univers LT Std 45 Light"/>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400" b="0" i="0" kern="1200" baseline="0">
                <a:solidFill>
                  <a:schemeClr val="bg2">
                    <a:lumMod val="25000"/>
                  </a:schemeClr>
                </a:solidFill>
                <a:latin typeface="+mn-lt"/>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Generic (default) Probes</a:t>
            </a:r>
          </a:p>
          <a:p>
            <a:pPr lvl="1"/>
            <a:r>
              <a:rPr lang="en-US" sz="2000" dirty="0"/>
              <a:t>Retain Wire Values</a:t>
            </a:r>
          </a:p>
          <a:p>
            <a:r>
              <a:rPr lang="en-US" sz="2400" b="1" dirty="0"/>
              <a:t>Custom Probes</a:t>
            </a:r>
          </a:p>
          <a:p>
            <a:pPr lvl="1"/>
            <a:r>
              <a:rPr lang="en-US" sz="2000" dirty="0"/>
              <a:t>Custom Probes        Conditional (native)</a:t>
            </a:r>
          </a:p>
          <a:p>
            <a:pPr lvl="1"/>
            <a:r>
              <a:rPr lang="en-US" sz="2000" dirty="0"/>
              <a:t>Custom Probes        Controls (look Mom, no code!)</a:t>
            </a:r>
          </a:p>
          <a:p>
            <a:pPr lvl="1"/>
            <a:r>
              <a:rPr lang="en-US" sz="2000" dirty="0"/>
              <a:t>Custom Probes       </a:t>
            </a:r>
            <a:r>
              <a:rPr lang="en-US" dirty="0"/>
              <a:t> </a:t>
            </a:r>
            <a:r>
              <a:rPr lang="en-US" sz="2000" dirty="0"/>
              <a:t>New… (roll your own)</a:t>
            </a:r>
          </a:p>
          <a:p>
            <a:pPr lvl="1"/>
            <a:r>
              <a:rPr lang="en-US" sz="2000" dirty="0"/>
              <a:t>An awesome suite of custom probes</a:t>
            </a:r>
          </a:p>
          <a:p>
            <a:pPr lvl="2"/>
            <a:r>
              <a:rPr lang="en-US" sz="1600" dirty="0"/>
              <a:t>by Saphir, 3</a:t>
            </a:r>
            <a:r>
              <a:rPr lang="en-US" sz="1600" baseline="30000" dirty="0"/>
              <a:t>rd</a:t>
            </a:r>
            <a:r>
              <a:rPr lang="en-US" sz="1600" dirty="0"/>
              <a:t> party, Free, ViBox – Probes</a:t>
            </a:r>
          </a:p>
          <a:p>
            <a:pPr lvl="1"/>
            <a:r>
              <a:rPr lang="en-US" sz="2000" dirty="0"/>
              <a:t>Variant Probe</a:t>
            </a:r>
            <a:endParaRPr lang="en-US" sz="1800" dirty="0"/>
          </a:p>
          <a:p>
            <a:pPr lvl="2"/>
            <a:r>
              <a:rPr lang="en-US" sz="1600" dirty="0"/>
              <a:t>Courtesy of LAVA member Ton Plomp</a:t>
            </a:r>
          </a:p>
        </p:txBody>
      </p:sp>
      <p:sp>
        <p:nvSpPr>
          <p:cNvPr id="8" name="Isosceles Triangle 7"/>
          <p:cNvSpPr/>
          <p:nvPr/>
        </p:nvSpPr>
        <p:spPr>
          <a:xfrm rot="5400000">
            <a:off x="2848175" y="2312571"/>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5400000">
            <a:off x="2848175" y="2639110"/>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5400000">
            <a:off x="2848175" y="2978118"/>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3"/>
          <a:srcRect r="33745" b="25089"/>
          <a:stretch/>
        </p:blipFill>
        <p:spPr>
          <a:xfrm rot="16200000">
            <a:off x="6423246" y="-583933"/>
            <a:ext cx="1419261" cy="3463941"/>
          </a:xfrm>
          <a:prstGeom prst="rect">
            <a:avLst/>
          </a:prstGeom>
        </p:spPr>
      </p:pic>
      <p:pic>
        <p:nvPicPr>
          <p:cNvPr id="14" name="Picture 13"/>
          <p:cNvPicPr>
            <a:picLocks noChangeAspect="1"/>
          </p:cNvPicPr>
          <p:nvPr/>
        </p:nvPicPr>
        <p:blipFill>
          <a:blip r:embed="rId4"/>
          <a:stretch>
            <a:fillRect/>
          </a:stretch>
        </p:blipFill>
        <p:spPr>
          <a:xfrm>
            <a:off x="3277430" y="1467583"/>
            <a:ext cx="672152" cy="651147"/>
          </a:xfrm>
          <a:prstGeom prst="rect">
            <a:avLst/>
          </a:prstGeom>
        </p:spPr>
      </p:pic>
      <p:pic>
        <p:nvPicPr>
          <p:cNvPr id="6" name="Picture 5"/>
          <p:cNvPicPr>
            <a:picLocks noChangeAspect="1"/>
          </p:cNvPicPr>
          <p:nvPr/>
        </p:nvPicPr>
        <p:blipFill>
          <a:blip r:embed="rId5"/>
          <a:stretch>
            <a:fillRect/>
          </a:stretch>
        </p:blipFill>
        <p:spPr>
          <a:xfrm>
            <a:off x="5100992" y="3365057"/>
            <a:ext cx="3763855" cy="1571610"/>
          </a:xfrm>
          <a:prstGeom prst="rect">
            <a:avLst/>
          </a:prstGeom>
        </p:spPr>
      </p:pic>
    </p:spTree>
    <p:extLst>
      <p:ext uri="{BB962C8B-B14F-4D97-AF65-F5344CB8AC3E}">
        <p14:creationId xmlns:p14="http://schemas.microsoft.com/office/powerpoint/2010/main" val="87064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Tried &amp; True, Conventional Debugging Tools</a:t>
            </a:r>
          </a:p>
        </p:txBody>
      </p:sp>
      <p:sp>
        <p:nvSpPr>
          <p:cNvPr id="4" name="Text Placeholder 3"/>
          <p:cNvSpPr>
            <a:spLocks noGrp="1"/>
          </p:cNvSpPr>
          <p:nvPr>
            <p:ph type="body" sz="quarter" idx="10"/>
          </p:nvPr>
        </p:nvSpPr>
        <p:spPr>
          <a:xfrm>
            <a:off x="623348" y="749995"/>
            <a:ext cx="4925282" cy="274320"/>
          </a:xfrm>
        </p:spPr>
        <p:txBody>
          <a:bodyPr/>
          <a:lstStyle/>
          <a:p>
            <a:r>
              <a:rPr lang="en-US" dirty="0">
                <a:solidFill>
                  <a:schemeClr val="tx1"/>
                </a:solidFill>
              </a:rPr>
              <a:t>… which still work very well, but with limitations</a:t>
            </a:r>
          </a:p>
        </p:txBody>
      </p:sp>
      <p:graphicFrame>
        <p:nvGraphicFramePr>
          <p:cNvPr id="5" name="Table 4"/>
          <p:cNvGraphicFramePr>
            <a:graphicFrameLocks noGrp="1"/>
          </p:cNvGraphicFramePr>
          <p:nvPr>
            <p:extLst>
              <p:ext uri="{D42A27DB-BD31-4B8C-83A1-F6EECF244321}">
                <p14:modId xmlns:p14="http://schemas.microsoft.com/office/powerpoint/2010/main" val="328360044"/>
              </p:ext>
            </p:extLst>
          </p:nvPr>
        </p:nvGraphicFramePr>
        <p:xfrm>
          <a:off x="623348" y="1125994"/>
          <a:ext cx="7622727" cy="3297358"/>
        </p:xfrm>
        <a:graphic>
          <a:graphicData uri="http://schemas.openxmlformats.org/drawingml/2006/table">
            <a:tbl>
              <a:tblPr firstRow="1" bandRow="1">
                <a:tableStyleId>{5C22544A-7EE6-4342-B048-85BDC9FD1C3A}</a:tableStyleId>
              </a:tblPr>
              <a:tblGrid>
                <a:gridCol w="2599676">
                  <a:extLst>
                    <a:ext uri="{9D8B030D-6E8A-4147-A177-3AD203B41FA5}">
                      <a16:colId xmlns:a16="http://schemas.microsoft.com/office/drawing/2014/main" val="1279173352"/>
                    </a:ext>
                  </a:extLst>
                </a:gridCol>
                <a:gridCol w="2332005">
                  <a:extLst>
                    <a:ext uri="{9D8B030D-6E8A-4147-A177-3AD203B41FA5}">
                      <a16:colId xmlns:a16="http://schemas.microsoft.com/office/drawing/2014/main" val="1096528273"/>
                    </a:ext>
                  </a:extLst>
                </a:gridCol>
                <a:gridCol w="2691046">
                  <a:extLst>
                    <a:ext uri="{9D8B030D-6E8A-4147-A177-3AD203B41FA5}">
                      <a16:colId xmlns:a16="http://schemas.microsoft.com/office/drawing/2014/main" val="3341016758"/>
                    </a:ext>
                  </a:extLst>
                </a:gridCol>
              </a:tblGrid>
              <a:tr h="421309">
                <a:tc>
                  <a:txBody>
                    <a:bodyPr/>
                    <a:lstStyle/>
                    <a:p>
                      <a:r>
                        <a:rPr lang="en-US" dirty="0"/>
                        <a:t>Built-in Debug Tool</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2020939110"/>
                  </a:ext>
                </a:extLst>
              </a:tr>
              <a:tr h="1198353">
                <a:tc>
                  <a:txBody>
                    <a:bodyPr/>
                    <a:lstStyle/>
                    <a:p>
                      <a:r>
                        <a:rPr lang="en-US" dirty="0"/>
                        <a:t>Default Probes</a:t>
                      </a:r>
                    </a:p>
                  </a:txBody>
                  <a:tcPr/>
                </a:tc>
                <a:tc>
                  <a:txBody>
                    <a:bodyPr/>
                    <a:lstStyle/>
                    <a:p>
                      <a:r>
                        <a:rPr lang="en-US" dirty="0"/>
                        <a:t>Peek at wire values throughout execution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Difficult to place in clones</a:t>
                      </a:r>
                      <a:r>
                        <a:rPr lang="en-US" dirty="0"/>
                        <a:t>, Non-persistent</a:t>
                      </a:r>
                    </a:p>
                    <a:p>
                      <a:endParaRPr lang="en-US" dirty="0"/>
                    </a:p>
                  </a:txBody>
                  <a:tcPr/>
                </a:tc>
                <a:extLst>
                  <a:ext uri="{0D108BD9-81ED-4DB2-BD59-A6C34878D82A}">
                    <a16:rowId xmlns:a16="http://schemas.microsoft.com/office/drawing/2014/main" val="2206996962"/>
                  </a:ext>
                </a:extLst>
              </a:tr>
              <a:tr h="838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Conditional Probes</a:t>
                      </a:r>
                    </a:p>
                    <a:p>
                      <a:endParaRPr lang="en-US" dirty="0"/>
                    </a:p>
                  </a:txBody>
                  <a:tcPr/>
                </a:tc>
                <a:tc>
                  <a:txBody>
                    <a:bodyPr/>
                    <a:lstStyle/>
                    <a:p>
                      <a:r>
                        <a:rPr lang="en-US" sz="1600" dirty="0"/>
                        <a:t>+ “pause if value” logic</a:t>
                      </a:r>
                    </a:p>
                  </a:txBody>
                  <a:tcPr/>
                </a:tc>
                <a:tc>
                  <a:txBody>
                    <a:bodyPr/>
                    <a:lstStyle/>
                    <a:p>
                      <a:r>
                        <a:rPr lang="en-US" dirty="0"/>
                        <a:t>Not available for all datatypes</a:t>
                      </a:r>
                    </a:p>
                  </a:txBody>
                  <a:tcPr/>
                </a:tc>
                <a:extLst>
                  <a:ext uri="{0D108BD9-81ED-4DB2-BD59-A6C34878D82A}">
                    <a16:rowId xmlns:a16="http://schemas.microsoft.com/office/drawing/2014/main" val="3815152139"/>
                  </a:ext>
                </a:extLst>
              </a:tr>
              <a:tr h="838848">
                <a:tc>
                  <a:txBody>
                    <a:bodyPr/>
                    <a:lstStyle/>
                    <a:p>
                      <a:r>
                        <a:rPr lang="en-US" dirty="0"/>
                        <a:t>Custom Probes</a:t>
                      </a:r>
                    </a:p>
                  </a:txBody>
                  <a:tcPr/>
                </a:tc>
                <a:tc>
                  <a:txBody>
                    <a:bodyPr/>
                    <a:lstStyle/>
                    <a:p>
                      <a:r>
                        <a:rPr lang="en-US" dirty="0"/>
                        <a:t>+ custom view and/or actions</a:t>
                      </a:r>
                    </a:p>
                  </a:txBody>
                  <a:tcPr/>
                </a:tc>
                <a:tc>
                  <a:txBody>
                    <a:bodyPr/>
                    <a:lstStyle/>
                    <a:p>
                      <a:r>
                        <a:rPr lang="en-US" dirty="0"/>
                        <a:t>Per LV version</a:t>
                      </a:r>
                    </a:p>
                  </a:txBody>
                  <a:tcPr/>
                </a:tc>
                <a:extLst>
                  <a:ext uri="{0D108BD9-81ED-4DB2-BD59-A6C34878D82A}">
                    <a16:rowId xmlns:a16="http://schemas.microsoft.com/office/drawing/2014/main" val="3701902657"/>
                  </a:ext>
                </a:extLst>
              </a:tr>
            </a:tbl>
          </a:graphicData>
        </a:graphic>
      </p:graphicFrame>
      <p:pic>
        <p:nvPicPr>
          <p:cNvPr id="11" name="Picture 10"/>
          <p:cNvPicPr>
            <a:picLocks noChangeAspect="1"/>
          </p:cNvPicPr>
          <p:nvPr/>
        </p:nvPicPr>
        <p:blipFill>
          <a:blip r:embed="rId3"/>
          <a:stretch>
            <a:fillRect/>
          </a:stretch>
        </p:blipFill>
        <p:spPr>
          <a:xfrm>
            <a:off x="2296232" y="3036500"/>
            <a:ext cx="888399" cy="533040"/>
          </a:xfrm>
          <a:prstGeom prst="rect">
            <a:avLst/>
          </a:prstGeom>
        </p:spPr>
      </p:pic>
      <p:pic>
        <p:nvPicPr>
          <p:cNvPr id="12" name="Picture 11"/>
          <p:cNvPicPr>
            <a:picLocks noChangeAspect="1"/>
          </p:cNvPicPr>
          <p:nvPr/>
        </p:nvPicPr>
        <p:blipFill>
          <a:blip r:embed="rId4"/>
          <a:stretch>
            <a:fillRect/>
          </a:stretch>
        </p:blipFill>
        <p:spPr>
          <a:xfrm>
            <a:off x="1392194" y="1861751"/>
            <a:ext cx="1808077" cy="853978"/>
          </a:xfrm>
          <a:prstGeom prst="rect">
            <a:avLst/>
          </a:prstGeom>
        </p:spPr>
      </p:pic>
      <p:pic>
        <p:nvPicPr>
          <p:cNvPr id="13" name="Picture 12"/>
          <p:cNvPicPr>
            <a:picLocks noChangeAspect="1"/>
          </p:cNvPicPr>
          <p:nvPr/>
        </p:nvPicPr>
        <p:blipFill>
          <a:blip r:embed="rId5"/>
          <a:stretch>
            <a:fillRect/>
          </a:stretch>
        </p:blipFill>
        <p:spPr>
          <a:xfrm>
            <a:off x="2471241" y="3679457"/>
            <a:ext cx="647700" cy="647700"/>
          </a:xfrm>
          <a:prstGeom prst="rect">
            <a:avLst/>
          </a:prstGeom>
        </p:spPr>
      </p:pic>
    </p:spTree>
    <p:extLst>
      <p:ext uri="{BB962C8B-B14F-4D97-AF65-F5344CB8AC3E}">
        <p14:creationId xmlns:p14="http://schemas.microsoft.com/office/powerpoint/2010/main" val="186403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rporate Template_2016">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9D2C9A26-672A-7C49-BB05-FE5030E4DEE7}"/>
    </a:ext>
  </a:extLst>
</a:theme>
</file>

<file path=ppt/theme/theme2.xml><?xml version="1.0" encoding="utf-8"?>
<a:theme xmlns:a="http://schemas.openxmlformats.org/drawingml/2006/main" name="Corporate Template_2016 Confidential">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69BA7A02-72C5-D741-8B3D-C31E002F9F0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26762_NIWeek_2017_PPT_Session_Template_NS_v3</Template>
  <TotalTime>7502</TotalTime>
  <Words>1930</Words>
  <Application>Microsoft Office PowerPoint</Application>
  <PresentationFormat>On-screen Show (16:9)</PresentationFormat>
  <Paragraphs>315</Paragraphs>
  <Slides>40</Slides>
  <Notes>26</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40</vt:i4>
      </vt:variant>
    </vt:vector>
  </HeadingPairs>
  <TitlesOfParts>
    <vt:vector size="51" baseType="lpstr">
      <vt:lpstr>Arial</vt:lpstr>
      <vt:lpstr>Bodoni MT</vt:lpstr>
      <vt:lpstr>Calibri</vt:lpstr>
      <vt:lpstr>Cambria</vt:lpstr>
      <vt:lpstr>Courier New</vt:lpstr>
      <vt:lpstr>Helvetica Neue Light</vt:lpstr>
      <vt:lpstr>Times New Roman</vt:lpstr>
      <vt:lpstr>Univers LT Std 45 Light</vt:lpstr>
      <vt:lpstr>Wingdings</vt:lpstr>
      <vt:lpstr>Corporate Template_2016</vt:lpstr>
      <vt:lpstr>Corporate Template_2016 Confidential</vt:lpstr>
      <vt:lpstr>PowerPoint Presentation</vt:lpstr>
      <vt:lpstr>PowerPoint Presentation</vt:lpstr>
      <vt:lpstr>PowerPoint Presentation</vt:lpstr>
      <vt:lpstr>PowerPoint Presentation</vt:lpstr>
      <vt:lpstr>PowerPoint Presentation</vt:lpstr>
      <vt:lpstr>Tim Vargo</vt:lpstr>
      <vt:lpstr>Tried &amp; True, Conventional Debugging Tools</vt:lpstr>
      <vt:lpstr>Probes !!!</vt:lpstr>
      <vt:lpstr>Tried &amp; True, Conventional Debugging Tools</vt:lpstr>
      <vt:lpstr>Often forgotten, overlooked,  or just plain ol’ “huh, I-never-knew-about-that”</vt:lpstr>
      <vt:lpstr>There are many Free, 3rd-party Debugging Tools These two will retain information even if LabVIEW crashes!</vt:lpstr>
      <vt:lpstr>More NI debugging tools</vt:lpstr>
      <vt:lpstr>More NI debugging tools</vt:lpstr>
      <vt:lpstr>More NI debugging tools</vt:lpstr>
      <vt:lpstr>Some impediments to advanced troubleshooting …</vt:lpstr>
      <vt:lpstr>Some impediments to advanced troubleshooting …</vt:lpstr>
      <vt:lpstr>As LabVIEW enthusiasts, we all love visuals</vt:lpstr>
      <vt:lpstr>What to do when debugging becomes too complex ???</vt:lpstr>
      <vt:lpstr>LabVIEW Task Manager</vt:lpstr>
      <vt:lpstr>Application Instance</vt:lpstr>
      <vt:lpstr>Menu: View</vt:lpstr>
      <vt:lpstr>Menu: View&gt;&gt;Group By Library</vt:lpstr>
      <vt:lpstr>Menu: View&gt;&gt;Group By Folder</vt:lpstr>
      <vt:lpstr>Menu: View&gt;&gt;Flat List</vt:lpstr>
      <vt:lpstr>Menu: Filters</vt:lpstr>
      <vt:lpstr>Menu: Filters&gt;&gt;Extensions</vt:lpstr>
      <vt:lpstr>Menu: Filters&gt;&gt;Types</vt:lpstr>
      <vt:lpstr>Shortcut Menu: Filter Out …</vt:lpstr>
      <vt:lpstr>Menu: Filters&gt;&gt;Paths</vt:lpstr>
      <vt:lpstr>Progress Update</vt:lpstr>
      <vt:lpstr>Toolbar</vt:lpstr>
      <vt:lpstr>Helper Functions</vt:lpstr>
      <vt:lpstr>PowerPoint Presentation</vt:lpstr>
      <vt:lpstr>Demo Agenda</vt:lpstr>
      <vt:lpstr>How to GET the tool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Beniwal;Tim Vargo</dc:creator>
  <cp:lastModifiedBy>Vargo, Timothy D</cp:lastModifiedBy>
  <cp:revision>261</cp:revision>
  <dcterms:created xsi:type="dcterms:W3CDTF">2017-01-30T19:54:50Z</dcterms:created>
  <dcterms:modified xsi:type="dcterms:W3CDTF">2017-05-12T23:19:58Z</dcterms:modified>
</cp:coreProperties>
</file>